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352" r:id="rId4"/>
    <p:sldId id="353" r:id="rId5"/>
    <p:sldId id="335" r:id="rId6"/>
    <p:sldId id="336" r:id="rId7"/>
    <p:sldId id="337" r:id="rId8"/>
    <p:sldId id="338" r:id="rId9"/>
    <p:sldId id="339" r:id="rId10"/>
    <p:sldId id="342" r:id="rId11"/>
    <p:sldId id="340" r:id="rId12"/>
    <p:sldId id="341" r:id="rId13"/>
    <p:sldId id="343" r:id="rId14"/>
    <p:sldId id="344" r:id="rId15"/>
    <p:sldId id="345" r:id="rId16"/>
    <p:sldId id="347" r:id="rId17"/>
    <p:sldId id="346" r:id="rId18"/>
    <p:sldId id="324" r:id="rId19"/>
    <p:sldId id="330" r:id="rId20"/>
    <p:sldId id="333" r:id="rId21"/>
    <p:sldId id="334" r:id="rId22"/>
    <p:sldId id="325" r:id="rId23"/>
    <p:sldId id="329" r:id="rId24"/>
    <p:sldId id="326" r:id="rId25"/>
    <p:sldId id="332" r:id="rId26"/>
    <p:sldId id="331" r:id="rId27"/>
    <p:sldId id="327" r:id="rId28"/>
    <p:sldId id="328" r:id="rId29"/>
    <p:sldId id="308" r:id="rId30"/>
    <p:sldId id="318" r:id="rId31"/>
    <p:sldId id="319" r:id="rId32"/>
    <p:sldId id="320" r:id="rId33"/>
    <p:sldId id="317" r:id="rId34"/>
    <p:sldId id="315" r:id="rId35"/>
    <p:sldId id="321" r:id="rId36"/>
    <p:sldId id="322" r:id="rId37"/>
    <p:sldId id="323" r:id="rId38"/>
    <p:sldId id="316" r:id="rId39"/>
    <p:sldId id="309" r:id="rId40"/>
    <p:sldId id="310" r:id="rId41"/>
    <p:sldId id="311" r:id="rId42"/>
    <p:sldId id="312" r:id="rId43"/>
    <p:sldId id="313" r:id="rId44"/>
    <p:sldId id="314" r:id="rId45"/>
    <p:sldId id="266" r:id="rId46"/>
    <p:sldId id="302" r:id="rId47"/>
    <p:sldId id="303" r:id="rId48"/>
    <p:sldId id="304" r:id="rId49"/>
    <p:sldId id="305" r:id="rId50"/>
    <p:sldId id="306" r:id="rId51"/>
    <p:sldId id="307" r:id="rId52"/>
    <p:sldId id="301" r:id="rId53"/>
    <p:sldId id="288" r:id="rId54"/>
    <p:sldId id="290" r:id="rId55"/>
    <p:sldId id="291" r:id="rId56"/>
    <p:sldId id="300" r:id="rId57"/>
    <p:sldId id="295" r:id="rId58"/>
    <p:sldId id="292" r:id="rId59"/>
    <p:sldId id="293" r:id="rId60"/>
    <p:sldId id="296" r:id="rId61"/>
    <p:sldId id="297" r:id="rId62"/>
    <p:sldId id="298" r:id="rId63"/>
    <p:sldId id="299" r:id="rId64"/>
    <p:sldId id="289" r:id="rId65"/>
    <p:sldId id="275" r:id="rId66"/>
    <p:sldId id="274" r:id="rId67"/>
    <p:sldId id="273" r:id="rId68"/>
    <p:sldId id="272" r:id="rId69"/>
    <p:sldId id="278" r:id="rId70"/>
    <p:sldId id="276" r:id="rId71"/>
    <p:sldId id="277" r:id="rId72"/>
    <p:sldId id="279" r:id="rId73"/>
    <p:sldId id="284" r:id="rId74"/>
    <p:sldId id="280" r:id="rId75"/>
    <p:sldId id="285" r:id="rId76"/>
    <p:sldId id="271" r:id="rId77"/>
    <p:sldId id="286" r:id="rId78"/>
    <p:sldId id="282" r:id="rId79"/>
    <p:sldId id="283" r:id="rId80"/>
    <p:sldId id="270" r:id="rId81"/>
    <p:sldId id="267" r:id="rId82"/>
    <p:sldId id="281" r:id="rId83"/>
    <p:sldId id="287" r:id="rId84"/>
    <p:sldId id="263" r:id="rId85"/>
    <p:sldId id="264" r:id="rId86"/>
    <p:sldId id="265" r:id="rId87"/>
    <p:sldId id="262" r:id="rId88"/>
    <p:sldId id="257" r:id="rId89"/>
    <p:sldId id="258" r:id="rId90"/>
    <p:sldId id="259" r:id="rId91"/>
    <p:sldId id="260" r:id="rId9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2" d="100"/>
          <a:sy n="12" d="100"/>
        </p:scale>
        <p:origin x="298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/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423B6-EE3B-12A3-9986-A0F88BC5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2A76EF-E3DE-BE57-0282-86DE0B501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0A127C-304D-5DA4-3048-EAA62C84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9D24F4-32BA-7884-C04C-46CE8AD8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5A21C2-8D5E-29E7-9F6D-D358FC9B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81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52C21-A8D0-B5E6-C4EA-45930EA9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72C4DD-FBB8-A537-3F1D-9BF474AC2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3E5E14-EAAA-BB85-8B13-5FEB08CC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CD5DD7-FFAE-1D45-0998-677E1F97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23FF3C-E4F6-6BF1-3272-1E57AA8E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3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4BB1CE-8882-0C1B-614D-CD34BA8AB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D4E83B-8A12-FE1C-0903-36B3BBF7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90F08D-48B3-40A8-1C0B-364DFB0D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3C07D4-3711-D2F4-2366-C106E0F5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028943-E6A3-0ADC-CB32-71733775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0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61493-0AA6-4FE8-A73E-D0FBD14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7670A-BDAB-C1DF-F424-EF62282E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BFEAD4-0902-23B6-AAD4-BE5EE705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6FECBD-F67A-7B54-A07C-BCA60697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8924D3-6423-614A-0E2C-783BE3F0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2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8580B-2BE8-6625-EAA1-4984EFD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DFC958-107A-7742-61BB-ABEDFD2B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353839-5B05-6C5F-93D0-59CB3C65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439C6E-74BE-A297-422D-CB1608BB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8A637-5DE7-9D75-681D-4F4C4620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4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46F11-EAA4-86F1-2ABC-34742376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0604B3-DFCF-8A8C-48F3-1815D4304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5AD922-084A-FD78-A893-7A1FCEA3E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E22B0F-9668-6D32-0046-10736AA3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C0EFEC-2285-8A8B-2F0D-F5D3BF33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0BD45B-8C0E-D9B2-70AF-EAAC60FE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6980B-EDBF-8B59-2BFB-28C6ED69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7ABA97-A795-3D1B-4AA7-FB62ED92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413F59-5ECF-DD8A-CD29-08954C5F1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57CBB6-0B5A-B48E-27A0-88F6B59F4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979267-0758-9665-AE38-132876E6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06173B-D790-9AFC-BB3B-11CBFAE1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7F27D73-A00D-660A-91B0-64353F94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8CE77A6-ED9E-0327-33C5-F85A4EFE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84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9524D-A854-7BF6-6D6E-2F7490DB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829F26-FBCA-6D78-D78C-E24F2434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FECE50-45BF-7333-85D0-8DEEE73C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C273AF-F0DE-4B65-2316-9F64037F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6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64100D-073B-782F-222A-9D63CC2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AD59E2-A81D-7B3E-ED8B-359FBB61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D2445E-79D6-7136-7512-14219373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0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920C6-FA43-C3AC-A3CF-E8FFA5B6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E81B9-16B6-EE0E-16DC-7AFD121F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AEFFED-BB31-594A-5E49-B3C402F2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3F6F8-E1CD-5F7D-4AEE-37EBD561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C33271-94DA-756C-FF38-2F013ED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911877-DEB8-8769-538B-42CC13C3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9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25A4C-1A2C-B460-ACDF-906525D2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6E2C5C-982E-A1BD-D372-2262847B4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6A1610-B724-32E5-93FB-5E8CE523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8D74E2-3235-6C61-2C3A-A1D79DAB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DF5598-5184-A85A-9CF1-BA022319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CE5A67-F15A-EE94-C04C-01FCFD16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2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E0DF7F-5E76-717D-7DDC-0434D276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8FC357-2008-E094-CD9F-C1CACB20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D636CC-4A31-67EF-30A2-B721660FA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BE81-A2F4-4FBA-ADE3-95DC7376539F}" type="datetimeFigureOut">
              <a:rPr lang="pl-PL" smtClean="0"/>
              <a:t>12.01.2024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260C63-E5F0-3A7E-AEFC-394C3BAC5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D94D34-DF7D-397C-A76E-5019927A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713**Aakt*18966440*g_alert__;Iy8vLw!!HMLeYTom!AWVRkGPs2ZIBji9YWcjQEG-GRfehLLbxAoToFntnnXvHr5LJcU3SO_yMuM1iPEJ-vGSwrtegcIubWmoLSbftRtPizAwE7Dh-$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630**Aakt*21848195*g_alert__;Iy8vLw!!HMLeYTom!Alg6jyV0_EzAlMLivZiwP1ygMiXkaIdHAYEg3JTk3FOFdXzGfLdvtANNq4tHsEh7BTrNP4EtyAAHvEkJOTuDuJyuhVMavDOx$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ip.lex.pl/?utm_source=Alert&amp;utm_medium=Mail&amp;utm_campaign=AlertZam-20230728**Aakt*21858128*g_alert__;Iy8vLw!!HMLeYTom!ENEzavK00ESfxaP8KgezP4KDn38XaJi1v3dZKrvVmgsgGDVnsXbtOn2HB03KiFgEHC6I62aqC89B5LFSMcEak6edHsM0W88O$" TargetMode="External"/><Relationship Id="rId2" Type="http://schemas.openxmlformats.org/officeDocument/2006/relationships/hyperlink" Target="https://urldefense.com/v3/__https:/sip.lex.pl/?utm_source=Alert&amp;utm_medium=Mail&amp;utm_campaign=AlertZam-20230728**Aakt*18966440*g_alert__;Iy8vLw!!HMLeYTom!ENEzavK00ESfxaP8KgezP4KDn38XaJi1v3dZKrvVmgsgGDVnsXbtOn2HB03KiFgEHC6I62aqC89B5LFSMcEak6edHg_dc3GH$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502**Aakt*17626053*g_alert__;Iy8vLw!!HMLeYTom!DGrS0SNco_WV_m6uNd6LWA6FG1RZgphGvtmsczK6KVNFRGGJMc4ZAe5hYwIGSwVBuXmSMPoz57oN6t2N-MufdTs97eS6ZcBq$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428**Aakt*21825341*g_alert__;Iy8vLw!!HMLeYTom!G6cvedG7Chps-r1GcCVbNfuDIrP1cYWFBnAhYNlNqz72QG4y7XcaMhtfCLkgQ-l8GicpBGzkpkjmMZDbb4O8yIznXyB_kz9Y$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131**Aakt*18981464*g_alert__;Iy8vLw!!HMLeYTom!CGmXGE2ZJxWsyDGBPK4Ks2WuKZ97cBGC9nyK9T04ZAfefO6dad3DQKUSdl6rDLgmOJbvkil8jyt7_uMMzC2QZDiOwlthxGDU$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8966440/2023-02-20?unitId=art(4(ha))&amp;cm=DOCUMENT" TargetMode="External"/><Relationship Id="rId2" Type="http://schemas.openxmlformats.org/officeDocument/2006/relationships/hyperlink" Target="https://sip.lex.pl/#/document/18966440/2023-02-20?unitId=art(4(h))&amp;cm=DOCUMEN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rldefense.com/v3/__https:/sip.lex.pl/?utm_source=Alert&amp;utm_medium=Mail&amp;utm_campaign=AlertZam-20230214**Aakt*21793181*g_alert__;Iy8vLw!!HMLeYTom!FHOpoAijtP4guvHN7BP1LM9kKVYscv-NvHx0h9NOv5S0RT9FzB2lORWoPyWWHvB7ZvFMIcQWMyuow38z9Q_m6AKjpQhMXrQN$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7903253/2023-02-27?unitId=par(5)&amp;cm=DOCUMENT" TargetMode="External"/><Relationship Id="rId2" Type="http://schemas.openxmlformats.org/officeDocument/2006/relationships/hyperlink" Target="https://sip.lex.pl/#/document/17903253/2023-02-27?cm=DOCUMENT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7903253/2023-02-27?unitId=par(6)&amp;cm=DOCUMENT" TargetMode="External"/><Relationship Id="rId2" Type="http://schemas.openxmlformats.org/officeDocument/2006/relationships/hyperlink" Target="https://sip.lex.pl/#/document/17903253/2023-02-27?cm=DOCU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7**Aakt*21769671*g_alert__;Iy8vLw!!HMLeYTom!FP4kGAwsz8IlGz-mSXDAw1BIQsOdCQ2_aZUOH5QtmhvXPuyO7uxW1ZhUjbJse5FPOSnANdS49KHyMHWPs-rv80W165LKOsDW$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7**Aakt*21769597*g_alert__;Iy8vLw!!HMLeYTom!Bpw11Nzkf9h0nf2Q6UZYVRwTW_3BEx08PdnEhXOLv0bhcmcC2JEAnVrgVRy3FSRMGXp3sqUA7_QL7zCIpQ52weMmrmM7fglo$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0**Aakt*21767309*g_alert__;Iy8vLw!!HMLeYTom!EwbSLoZ1PO21BldhZD_Wdh32N462NBGE0FGCN5N_LtjJGMt6Hk22aHpK__XGX0qWw2pBdaE3GfUeZYneogbHYwPuxQM2KfHV$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19**Aakt*19252015*g_alert__;Iy8vLw!!HMLeYTom!EodiCQDbq_jGCpk-8a-DFvPbTcuJqSkemRBrLE6xweTbX9Y8bi4hw-GT2z8FvvKTYZy_PNOURaOZbHuvlusjo7fq5Nl-jGe6$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perfekt-msds.pl/zmiany-w-formacie-karty-charakterystyki-2021-aktualizacja-kart-charakterystyki/?gclid=EAIaIQobChMIg_XI5ZPa-gIVTeqyCh2efA2sEAAYASAAEgId2_D_Bw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ECEE02-C017-9D6E-5FE6-97DF30131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9800" dirty="0"/>
              <a:t>Zmiany przepisów w zakresie BHP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72EE43-E5D4-23C2-F6F0-56AEAC2E7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pl-PL" dirty="0"/>
              <a:t>Emilia Szalewicz</a:t>
            </a:r>
          </a:p>
        </p:txBody>
      </p:sp>
    </p:spTree>
    <p:extLst>
      <p:ext uri="{BB962C8B-B14F-4D97-AF65-F5344CB8AC3E}">
        <p14:creationId xmlns:p14="http://schemas.microsoft.com/office/powerpoint/2010/main" val="41061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BB641-C4A0-8936-EF1B-98D2376E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DCF0C-DADA-8068-42AF-A4C995E83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Przepisów projektowanego  rozporządzenia nie stosuje się do systemów przenośnych nieprzeznaczonych do użytkowania na danym stanowisku pracy co najmniej przez połowę dobowego wymiaru czasu pracy</a:t>
            </a:r>
          </a:p>
        </p:txBody>
      </p:sp>
    </p:spTree>
    <p:extLst>
      <p:ext uri="{BB962C8B-B14F-4D97-AF65-F5344CB8AC3E}">
        <p14:creationId xmlns:p14="http://schemas.microsoft.com/office/powerpoint/2010/main" val="195169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6FB60-3E19-CD29-CB9F-232A72BC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Proponuje się zmianę §2 w zakresie definicji stanowiska pracy.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14F179-355E-060E-D636-58CFE3E7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Zgodnie z projektem przez pojęcie stanowiska pracy należy rozumieć przestrzeń pracy </a:t>
            </a:r>
          </a:p>
          <a:p>
            <a:pPr marL="0" indent="0">
              <a:buNone/>
            </a:pPr>
            <a:r>
              <a:rPr lang="pl-PL" dirty="0"/>
              <a:t>wraz z:</a:t>
            </a:r>
          </a:p>
          <a:p>
            <a:endParaRPr lang="pl-PL" dirty="0"/>
          </a:p>
          <a:p>
            <a:r>
              <a:rPr lang="pl-PL" dirty="0"/>
              <a:t>a) wyposażeniem podstawowym, w tym monitorem ekranowym, klawiaturą, myszą lub innymi urządzeniami wejściowymi, oprogramowaniem z interfejsem dla użytkownika,</a:t>
            </a:r>
          </a:p>
          <a:p>
            <a:endParaRPr lang="pl-PL" dirty="0"/>
          </a:p>
          <a:p>
            <a:r>
              <a:rPr lang="pl-PL" dirty="0"/>
              <a:t>b) krzesłem i stołem lub powierzchnią roboczą,</a:t>
            </a:r>
          </a:p>
          <a:p>
            <a:endParaRPr lang="pl-PL" dirty="0"/>
          </a:p>
          <a:p>
            <a:r>
              <a:rPr lang="pl-PL" dirty="0"/>
              <a:t>c) opcjonalnym wyposażeniem dodatkowym, w tym stacją dysków, drukarką, skanerem, uchwytem na dokumenty, podnóżkiem.</a:t>
            </a:r>
          </a:p>
          <a:p>
            <a:endParaRPr lang="pl-PL" dirty="0"/>
          </a:p>
          <a:p>
            <a:r>
              <a:rPr lang="pl-PL" dirty="0"/>
              <a:t>Z dotychczasowej definicji usunięto również odniesienie do nieużywanych już stacji dyskietek i trackballi. </a:t>
            </a:r>
          </a:p>
        </p:txBody>
      </p:sp>
    </p:spTree>
    <p:extLst>
      <p:ext uri="{BB962C8B-B14F-4D97-AF65-F5344CB8AC3E}">
        <p14:creationId xmlns:p14="http://schemas.microsoft.com/office/powerpoint/2010/main" val="270353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BF09BA-5476-32A2-1988-F87B41F5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Możliwość organizacji stanowisk pracy z wykorzystaniem systemów przenośnych przeznaczonych do użytkowania na danym stanowisku pracy co najmniej przez połowę dobowego wymiaru czasu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CF090-1241-E073-E247-D3110924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sposób, w jaki należy te stanowiska organizować:</a:t>
            </a:r>
          </a:p>
          <a:p>
            <a:endParaRPr lang="pl-PL" dirty="0"/>
          </a:p>
          <a:p>
            <a:r>
              <a:rPr lang="pl-PL" dirty="0"/>
              <a:t>stanowisko pracy powinno być wyposażone w monitor stacjonarny lub podstawkę zapewniającą ustawienie ekranu tak, aby jego górna krawędź znajdowała się na wysokości oczu, oraz w dodatkową klawiaturę i mysz</a:t>
            </a:r>
          </a:p>
          <a:p>
            <a:endParaRPr lang="pl-PL" dirty="0"/>
          </a:p>
          <a:p>
            <a:r>
              <a:rPr lang="pl-PL" dirty="0"/>
              <a:t>klawiatura powinna stanowić osobny element wyposażenia podstawowego stanowiska pracy</a:t>
            </a:r>
          </a:p>
        </p:txBody>
      </p:sp>
    </p:spTree>
    <p:extLst>
      <p:ext uri="{BB962C8B-B14F-4D97-AF65-F5344CB8AC3E}">
        <p14:creationId xmlns:p14="http://schemas.microsoft.com/office/powerpoint/2010/main" val="135891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388DD-B3AF-6E59-CA8A-0DE160C5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8726C-2A37-8BF3-6656-35E39543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proponuje się, by określając wymagania, jakie powinien spełniać monitor ekranowy, wskazać, że obraz na ekranie tego monitora powinien być stabilny, bez migotania (nie zaś tętnienia) lub innych form niestabilności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proponuje się wprowadzenie ogólnego wymogu, by ustawienie monitora oraz innych elementów wyposażenia nie wymuszało niewygodnych ruchów głowy i szyi</a:t>
            </a:r>
          </a:p>
          <a:p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wystarczające jest, by konstrukcja klawiatury umożliwiała użytkownikowi przyjęcie pozycji, która nie powodowałaby zmęczenia mięśni kończyn górnych podczas pracy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ograniczenie wymagań w zakresie regulacji ustawienia monitora do możliwości jego pochylenia, bez wskazywania jego zakresu oraz możliwości obracania wokół własnej osi</a:t>
            </a:r>
          </a:p>
          <a:p>
            <a:r>
              <a:rPr lang="pl-PL" sz="2000" dirty="0"/>
              <a:t>nie ma wymogu, by ekran monitora musiał być pokryty warstwą </a:t>
            </a:r>
            <a:r>
              <a:rPr lang="pl-PL" sz="2000" dirty="0" err="1"/>
              <a:t>antyodbiciową</a:t>
            </a:r>
            <a:r>
              <a:rPr lang="pl-PL" sz="2000" dirty="0"/>
              <a:t> lub posiadać odpowiedni filtr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 jest konieczne korzystanie z oddzielnej podstawy monitora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1493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C7A9B-7BC5-477F-B029-3664EDA2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Konstrukcja stołu i powierzchnia robocza: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B9FEA8-0D71-2DD8-CF1A-BD4B25A9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powinny umożliwiać ergonomiczne ustawienie elementów wyposażenia stanowiska pracy, w tym zróżnicowaną wysokość ustawienia monitora ekranowego i klawiatury, a w szczególności powinny zapewniać: </a:t>
            </a:r>
          </a:p>
          <a:p>
            <a:r>
              <a:rPr lang="pl-PL" sz="2200" dirty="0"/>
              <a:t>wystarczającą powierzchnię, gwarantującą łatwe posługiwanie się elementami wyposażenia stanowiska i wykonywanie czynności związanych z pracą,</a:t>
            </a:r>
          </a:p>
          <a:p>
            <a:r>
              <a:rPr lang="pl-PL" sz="2200" dirty="0"/>
              <a:t>ustawienie klawiatury z zachowaniem takiej odległości od przedniej krawędzi stołu, która umożliwia podparcie dla rąk i przedramion z zachowaniem co najmniej kąta prostego między ramieniem i przedramieniem,</a:t>
            </a:r>
          </a:p>
          <a:p>
            <a:r>
              <a:rPr lang="pl-PL" sz="2200" dirty="0"/>
              <a:t>ustawienie elementów wyposażenia w odpowiedniej odległości od pracownika, bez konieczności przyjmowania wymuszonych pozycji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85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F6A7E-EBA4-09A0-AB21-31169004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A7E9DE-8A4B-A57F-E2D8-2FA213F2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ustawienie klawiatury z zachowaniem takiej odległości od przedniej krawędzi stołu, która umożliwia podparcie dla rąk i przedramion z zachowaniem co najmniej kąta prostego między ramieniem i przedramieniem ma na celu odciążenie mięśni pracownika. 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gdy przy pracy istnieje konieczność korzystania z dokumentów, stanowisko pracy należało wyposażyć w uchwyt na dokumenty, posiadający regulację ustawienia wysokości, pochylenia oraz odległości od pracownika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konieczność wyposażenia stanowiska pracy w podnóżek na życzenie pracownika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9F5E9-6AE2-A2C6-CFCA-638BC9B8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Usytuowanie stanowiska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6A7CB-F16D-B7D2-8689-3272A758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Stanowisko pracy wyposażone w monitor ekranowy powinno być tak zaprojektowane, aby pracownik miał zapewnioną dostateczną przestrzeń pracy, umożliwiającą umieszczenie wszystkich elementów obsługiwanych ręcznie w zasięgu kończyn górnych.</a:t>
            </a:r>
          </a:p>
          <a:p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Stanowisko  powinno być tak usytuowane w pomieszczeniu, aby dostęp do niego był swobodny</a:t>
            </a:r>
            <a:endParaRPr lang="pl-PL" sz="2200" dirty="0"/>
          </a:p>
          <a:p>
            <a:pPr marL="0" indent="0">
              <a:buNone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Pozostałe wymagania obecnie obowiązującego rozporządzenia w zakresie odległości, jakie należy zachować pomiędzy sąsiednimi monitorami oraz między pracownikiem i tyłem sąsiedniego monitora, a także odległości oczu pracownika od ekranu, w ocenie projektodawcy są zbyt restrykcyjne, stawiające nadmierne wymagania. W związku z powyższym należy z nich zrezygnować.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75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8852A7-B71D-E62F-9447-DB00DAF3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Oświetlenie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FC0275-9270-86DF-B776-86DB49CF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powinno zapewniać komfort pracy wzrokowej, a szczególnie:</a:t>
            </a:r>
          </a:p>
          <a:p>
            <a:r>
              <a:rPr lang="pl-PL" dirty="0"/>
              <a:t>oświetlenie dzienne na poszczególnych stanowiskach pracy powinno być dostosowane do rodzaju wykonywanych prac i wymaganej dokładności,</a:t>
            </a:r>
          </a:p>
          <a:p>
            <a:r>
              <a:rPr lang="pl-PL" dirty="0"/>
              <a:t>należy ograniczyć olśnienie bezpośrednie od opraw, okien, przezroczystych lub półprzezroczystych ścian albo jasnych płaszczyzn pomieszczenia oraz olśnienie odbiciowe od ekranu monitora, w szczególności przez stosowanie odpowiednich opraw oświetleniowych, instalowanie urządzeń eliminujących nadmierne operowanie promieni słonecznych padających na stanowiska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44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C4CB8-7879-43F0-B679-373AAFFF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5F9D3-8217-159E-3CFA-CD163E52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13.05.2023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498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8F0FB-95D8-0BBD-F8F1-7E85825D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DB2D0-080B-748A-650D-377237E3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latin typeface="Tahoma" panose="020B0604030504040204" pitchFamily="34" charset="0"/>
              </a:rPr>
              <a:t>21.08.2023 </a:t>
            </a:r>
          </a:p>
          <a:p>
            <a:r>
              <a:rPr lang="pl-PL" dirty="0"/>
              <a:t>Opublikowany został akt: Zmiana rozporządzenia w sprawie najwyższych dopuszczalnych stężeń i natężeń czynników szkodliwych dla zdrowia w środowisku pracy; Dz.U.2023.1661 [sip.lex.pl], który dnia 22.08.2023  zmienia akt obserwowany. </a:t>
            </a:r>
          </a:p>
        </p:txBody>
      </p:sp>
    </p:spTree>
    <p:extLst>
      <p:ext uri="{BB962C8B-B14F-4D97-AF65-F5344CB8AC3E}">
        <p14:creationId xmlns:p14="http://schemas.microsoft.com/office/powerpoint/2010/main" val="25929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C4CB8-7879-43F0-B679-373AAFFF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5F9D3-8217-159E-3CFA-CD163E52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19.10.2023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12.01.2024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66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E9F84-9E9E-57D9-69BB-51B85F3E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9E2C3B7-69E2-D893-DF29-9CB14C7A2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783" y="1825625"/>
            <a:ext cx="9972434" cy="4351338"/>
          </a:xfrm>
        </p:spPr>
      </p:pic>
    </p:spTree>
    <p:extLst>
      <p:ext uri="{BB962C8B-B14F-4D97-AF65-F5344CB8AC3E}">
        <p14:creationId xmlns:p14="http://schemas.microsoft.com/office/powerpoint/2010/main" val="89352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425E0-8679-2478-80B7-11690BE1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B4846-4A12-CFDE-8599-B5EEB1B7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  4. 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Dla sektora górnictwa podziemnego i budowy tuneli, do dnia 21 sierpnia 2023 r., dla tlenku azotu obowiązują wartości NDS - 3,5 mg/m</a:t>
            </a:r>
            <a:r>
              <a:rPr lang="pl-PL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NDSCh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- 7 mg/m</a:t>
            </a:r>
            <a:r>
              <a:rPr lang="pl-PL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67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26455-0222-D852-56EF-48220FA4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6BC14D-27F2-13A1-0FB6-B0D123CD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12.07.2023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 obserwowanego: Ustawa z dnia 2 marca 2020 r. o szczególnych rozwiązaniach związanych z zapobieganiem, przeciwdziałaniem i zwalczaniem COVID-19, innych chorób zakaźnych oraz wywołanych nimi sytuacji kryzysowych;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Dz.U.2023.1327 </a:t>
            </a:r>
            <a:r>
              <a:rPr lang="pl-PL" sz="1800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t.j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.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84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E1C6BE-DF53-1F88-058B-715644A8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1AF53B-16B9-9015-DE40-85F41162B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31.07.2023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pl-PL" dirty="0"/>
          </a:p>
          <a:p>
            <a:r>
              <a:rPr lang="pl-PL" dirty="0"/>
              <a:t>Opublikowany został tekst jednolity aktu obserwowanego: Ustawa z dnia 26 czerwca 1974 r. Kodeks pracy; Dz.U.2023.1465 </a:t>
            </a:r>
            <a:r>
              <a:rPr lang="pl-PL" dirty="0" err="1"/>
              <a:t>t.j</a:t>
            </a:r>
            <a:r>
              <a:rPr lang="pl-PL" dirty="0"/>
              <a:t>. [sip.lex.pl].</a:t>
            </a:r>
          </a:p>
        </p:txBody>
      </p:sp>
    </p:spTree>
    <p:extLst>
      <p:ext uri="{BB962C8B-B14F-4D97-AF65-F5344CB8AC3E}">
        <p14:creationId xmlns:p14="http://schemas.microsoft.com/office/powerpoint/2010/main" val="153436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73224-56B7-7144-FD74-E51AE2ED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5369C-A7B7-374F-3F1F-9DDD867B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29.06.2023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 wykonawczy: Wykaz prac wzbronionych młodocianym i warunki ich zatrudniania przy niektórych z tych prac; </a:t>
            </a:r>
            <a:r>
              <a:rPr lang="pl-PL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Dz.U.2023.1240 [sip.lex.pl]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wejdzie w życie dnia 30.09.2023. 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527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1EAD5-0CF2-2E18-DB63-88C2A27C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69D923-1F42-42BB-D167-411E9C16E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62" y="1825625"/>
            <a:ext cx="9366076" cy="4351338"/>
          </a:xfrm>
        </p:spPr>
      </p:pic>
    </p:spTree>
    <p:extLst>
      <p:ext uri="{BB962C8B-B14F-4D97-AF65-F5344CB8AC3E}">
        <p14:creationId xmlns:p14="http://schemas.microsoft.com/office/powerpoint/2010/main" val="3466311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04DA2E-1F98-842E-1A90-FA8FBFCF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249AC8-114D-71AD-D416-3ADEE106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Szczególne rozwiązania związane z zapobieganiem, przeciwdziałaniem i zwalczaniem COVID-19, innych chorób zakaźnych oraz wywołanych nimi sytuacji kryzysowych.</a:t>
            </a:r>
            <a:r>
              <a:rPr lang="pl-PL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b="1" u="sng" dirty="0">
                <a:solidFill>
                  <a:srgbClr val="39B54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Dz.U.2023.1327 </a:t>
            </a:r>
            <a:r>
              <a:rPr lang="pl-PL" sz="1800" b="1" u="sng" dirty="0" err="1">
                <a:solidFill>
                  <a:srgbClr val="39B54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t.j</a:t>
            </a:r>
            <a:r>
              <a:rPr lang="pl-PL" sz="1800" b="1" u="sng" dirty="0">
                <a:solidFill>
                  <a:srgbClr val="39B54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. </a:t>
            </a:r>
            <a:r>
              <a:rPr lang="pl-PL" sz="18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[sip.lex.pl]</a:t>
            </a:r>
            <a:r>
              <a:rPr lang="pl-PL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pl-PL" sz="18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26.07.2023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Ustawa z dnia 7 lipca 2023 r. o świadczeniu wspierającym;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3"/>
              </a:rPr>
              <a:t>Dz.U.2023.1429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01.01.2024  zmienia akt obserwowany. </a:t>
            </a:r>
          </a:p>
          <a:p>
            <a:endParaRPr lang="pl-PL" sz="1800" i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Art.  56. </a:t>
            </a:r>
          </a:p>
          <a:p>
            <a:r>
              <a:rPr lang="pl-PL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 ustawie z dnia 2 marca 2020 r. o szczególnych rozwiązaniach związanych z zapobieganiem, przeciwdziałaniem i zwalczaniem COVID-19, innych chorób zakaźnych oraz wywołanych nimi sytuacji kryzysowych (Dz. U. z 2023 r. poz. 1327) wprowadza się następujące zmiany:</a:t>
            </a:r>
          </a:p>
          <a:p>
            <a:endParaRPr lang="pl-PL" sz="1800" i="1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1) w art. 12e w ust. 2 w części wspólnej wyrazy "do 60. dnia" zastępuje się wyrazami "do 180. dnia";</a:t>
            </a:r>
          </a:p>
          <a:p>
            <a:endParaRPr lang="pl-PL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10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70081-0F1F-9483-78D3-D5C23E42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FC4CBE-1CF9-89CC-CC5D-B8B086C4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Ustanowienie określonych ograniczeń, nakazów i zakazów w związku z wystąpieniem stanu zagrożenia epidemicznego Dz.U.2022.679 [sip.lex.pl] </a:t>
            </a: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29.06.2023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pl-PL" dirty="0"/>
              <a:t>Opublikowany został akt: Uchylenie rozporządzenia w sprawie ustanowienia określonych ograniczeń, nakazów i zakazów w związku z wystąpieniem stanu zagrożenia epidemicznego; Dz.U.2023.1233 [sip.lex.pl], który dnia 01.07.2023 uchyla akt obserwowany. </a:t>
            </a:r>
          </a:p>
        </p:txBody>
      </p:sp>
    </p:spTree>
    <p:extLst>
      <p:ext uri="{BB962C8B-B14F-4D97-AF65-F5344CB8AC3E}">
        <p14:creationId xmlns:p14="http://schemas.microsoft.com/office/powerpoint/2010/main" val="1517117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E3FC8-822F-0921-2A59-A5612663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EBB91D-5735-14BD-8D48-5DBBE9B9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28.04.2023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pl-PL" dirty="0"/>
          </a:p>
          <a:p>
            <a:r>
              <a:rPr lang="pl-PL" dirty="0"/>
              <a:t>Ochrona przeciwpożarowa budynków, innych obiektów budowlanych i terenów. Dz.U.2010.109.719 [sip.lex.pl] </a:t>
            </a:r>
          </a:p>
          <a:p>
            <a:r>
              <a:rPr lang="pl-PL" dirty="0"/>
              <a:t>Opublikowany został tekst jednolity aktu obserwowanego: Rozporządzenie Ministra Spraw Wewnętrznych i Administracji z dnia 7 czerwca 2010 r. w sprawie ochrony przeciwpożarowej budynków, innych obiektów budowlanych i terenów; Dz.U.2023.822 </a:t>
            </a:r>
            <a:r>
              <a:rPr lang="pl-PL" dirty="0" err="1"/>
              <a:t>t.j</a:t>
            </a:r>
            <a:r>
              <a:rPr lang="pl-PL" dirty="0"/>
              <a:t>. [sip.lex.pl].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251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BBA02-0FE5-CA11-15C2-FAB5AA53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1DA82-85B2-6028-2E77-60F88923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</a:p>
          <a:p>
            <a:pPr marL="0" indent="0" algn="ctr"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43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37078-A6E5-0027-DC65-BA3453AB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E5013-150B-50B4-CA9C-FD0719E6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Środa,</a:t>
            </a: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10.01.2024</a:t>
            </a:r>
          </a:p>
          <a:p>
            <a:pPr marL="0" indent="0">
              <a:buNone/>
            </a:pPr>
            <a:endParaRPr lang="pl-PL" sz="1800" dirty="0">
              <a:solidFill>
                <a:srgbClr val="77BF4F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/>
              <a:t>Wchodzi w życie akt wykonawczy: Bezpieczeństwo i higiena pracy przy czyszczeniu powierzchni, malowaniu natryskowym, napylaniu i natryskiwaniu cieplnym; Dz.U.2023.2159 [sip.lex.pl].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08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258F7-740D-F4A2-0F46-9170CA45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3099CE-EBA9-1DDF-19CA-9FEB2965E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09.05.2023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dirty="0"/>
              <a:t>Opublikowany został akt: Zmiana rozporządzenia w sprawie dokumentacji pracowniczej; Dz.U.2023.879 [sip.lex.pl], który dnia 17.05.2023  zmienia akt obserwowany.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8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A5CD8A-5677-FDAF-9B60-E9CA4035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2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egulacje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zasadach przechowywania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dokumentacji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pracowniczej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F0B455-A8B6-1A00-E3A2-F90D903C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części B akt osobowych 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wniosku pracownika o zmianę rodzaju umowy o pracę na umowę o pracę na czas nieokreślony lub o bardziej przewidywalne i bezpieczne warunki pracy, w tym polegające na zmianie rodzaju pracy lub zatrudnieniu w pełnym wymiarze czasu pracy, i odpowiedź pracodawcy na ten wniosek pracownika (art. 29' § 1 i 3 Kodeksu pracy),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wniosku pracownika o wskazanie przyczyny uzasadniającej rozwiązanie umowy o pracę na okres próbny za wypowiedzeniem albo zastosowanie działania mającego skutek równoważny z rozwiązaniem umowy o pracę i odpowiedź pracodawcy na ten wniosek pracownika (art. 29' § 3 i 4 Kodeksu pracy),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dokumentów dotyczących stosowania elastycznej organizacji pracy (art. 188' Kodeksu pracy);";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4853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8086C-0BE8-591A-2CFE-000520DA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41E57C-527E-32E0-643E-7744E170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pozostałej dokumentacji pracowniczej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dokumentów dotyczących ubiegania się i korzystania ze zwolnienia od pracy z powodu działania siły wyższej (art. 148' Kodeksu pracy), - ubiegania się i korzystania z urlopu opiekuńczego (art. 173' Kodeksu pracy).",</a:t>
            </a:r>
          </a:p>
          <a:p>
            <a:pPr marL="0" indent="0">
              <a:buNone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wniosku pracownika opiekującego się dzieckiem do ukończenia przez nie 4 roku życia na wykonywanie pracy w systemach czasu pracy przewidujących przedłużenie dobowego wymiaru czasu pracy (art. 148 pkt 3 Kodeksu pracy) oraz pracownika wychowującego dziecko do ukończenia przez nie 8 roku życia na zatrudnianie w godzinach nadliczbowych, w porze nocnej, w systemie przerywanego czasu pracy i delegowanie poza stałe miejsce pracy (art. 178 § 2 Kodeksu pracy),".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/>
              <a:t>Źródło</a:t>
            </a:r>
            <a:r>
              <a:rPr lang="en-US" sz="2400" dirty="0"/>
              <a:t>: HR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Szpilkach</a:t>
            </a:r>
            <a:r>
              <a:rPr lang="en-US" sz="2400" dirty="0"/>
              <a:t> Monika </a:t>
            </a:r>
            <a:r>
              <a:rPr lang="en-US" sz="2400" dirty="0" err="1"/>
              <a:t>Smulewicz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388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39354-21B4-C05D-A537-CE551B0C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D17E1C-0DC4-4ACA-9D1E-1ED0D8C82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28.04.2023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 obserwowanego: Rozporządzenie Ministra Spraw Wewnętrznych i Administracji z dnia 7 czerwca 2010 r. w sprawie ochrony przeciwpożarowej budynków, innych obiektów budowlanych i terenów; </a:t>
            </a:r>
            <a:r>
              <a:rPr lang="pl-PL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Dz.U.2023.822 </a:t>
            </a:r>
            <a:r>
              <a:rPr lang="pl-PL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t.j</a:t>
            </a:r>
            <a:r>
              <a:rPr lang="pl-PL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. [sip.lex.pl]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890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9DD5D-715E-4657-63AE-163B490D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3F709D-80AA-09AE-E134-87D40F63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28.04.2023</a:t>
            </a:r>
            <a:r>
              <a:rPr lang="en-US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  <a:endParaRPr lang="en-US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ustanowienia określonych ograniczeń, nakazów i zakazów w związku z wystąpieniem stanu zagrożenia epidemicznego; </a:t>
            </a:r>
            <a:r>
              <a:rPr lang="pl-PL" sz="20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Dz.U.2023.821 [sip.lex.pl]</a:t>
            </a: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30.04.2023  zmienia akt obserwowany. </a:t>
            </a:r>
            <a:endParaRPr lang="en-US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Utrzymanie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dotychczasowych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zasad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do 30.06.2023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3868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12D5F-24C9-2396-EF9C-4AC2F3D6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A07CA-7BE3-72E8-75E0-2CAFABC5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26.04.2023</a:t>
            </a:r>
          </a:p>
          <a:p>
            <a:pPr marL="0" indent="0">
              <a:buNone/>
            </a:pPr>
            <a:r>
              <a:rPr lang="pl-PL" dirty="0"/>
              <a:t>Opublikowany został akt: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Zmiana ustawy - Kodeks pracy oraz niektórych innych ustaw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 Dz.U.2023.641,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7580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02633-FEF7-5F3A-A9CA-0409E333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Główne</a:t>
            </a:r>
            <a:r>
              <a:rPr lang="en-US" dirty="0"/>
              <a:t> </a:t>
            </a:r>
            <a:r>
              <a:rPr lang="en-US" dirty="0" err="1"/>
              <a:t>zmiany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4BBF9-A371-3557-BC1C-62CB10E5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Nowe zasady zatrudniania na podstawie umów na czas określony, w tym obowiązek wskazania przyczyny uzasadniającej wypowiedzenie umowy o pracę zawartej na czas określony.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Fundamentalne zmiany w zatrudnianiu na podstawie umowy na okres próbny, w tym wyjątek od 3-miesięcznego okresu umowy na okres próbny - strony będą mogły uzgodnić, że umowa przedłuża się o czas urlopu i/lub innej usprawiedliwionej nieobecności pracownika w pracy.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W umowie o pracę na okres próbny nieprzekraczający 2 miesięcy będzie podawany okres, na który strony będą miały zamiar zawrzeć umowę o pracę na czas określony w przypadku zamiaru zawarcia takiej umowy na okres krótszy niż 12 miesięcy.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Ponowne zawarcie umowy o pracę na okres próbny z tym samym pracownikiem będzie dopuszczalne tylko, jeżeli pracownik będzie miał być zatrudniony w celu wykonywania innego rodzaju pracy. </a:t>
            </a:r>
          </a:p>
          <a:p>
            <a:pPr marL="0" indent="0">
              <a:buNone/>
            </a:pPr>
            <a:r>
              <a:rPr lang="pl-PL" dirty="0"/>
              <a:t>Nie będzie już zatem możliwości ponownego „wypróbowania” pracownika, który wraca do firmy po co najmniej 3 letniej przerwie.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055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A3B3C-63A5-7C6B-629C-EDA1B4C3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93D33-367E-08AB-F88B-18ECEC15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zatrudniony u danego pracodawcy co najmniej 6 miesięcy będzie mógł raz w roku kalendarzowym wystąpić do pracodawcy z wnioskiem o zmianę rodzaju umowy o pracę na umowę o pracę na czas nieokreślony, o bardziej przewidywalne i bezpieczne warunki pracy, w tym polegające na zmianie rodzaju pracy oraz zatrudnieniu w pełnym wymiarze czasu pracy. Nie będzie to dotyczyło jedynie pracownika zatrudnionego na podstawie umowy o pracę na okres próbny.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Jednego dnia pracownicy zyskają dodatkowe urlopy i zwolnienia od pracy, w tym 2 dni lub 16 godzin zwolnienia od pracy z tytułu działania siły wyższej oraz 5 dni bezpłatnego urlopu opiekuńczego.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wychowujący dziecko w wieku do 8 roku życia będzie mógł złożyć wniosek o elastyczną organizację pracy, za którą uważa się pracę zdalną, system czasu pracy, o którym mowa w art. 139, 143, 144, rozkłady czasu pracy, o których mowa w art. 140(1) lub 142 oraz obniżenie wymiaru czasu pracy.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Źródło</a:t>
            </a:r>
            <a:r>
              <a:rPr lang="en-US" dirty="0"/>
              <a:t>: HR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szpilkach</a:t>
            </a:r>
            <a:r>
              <a:rPr lang="en-US" dirty="0"/>
              <a:t> Monika </a:t>
            </a:r>
            <a:r>
              <a:rPr lang="en-US" dirty="0" err="1"/>
              <a:t>Smulewicz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330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BBA02-0FE5-CA11-15C2-FAB5AA53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1DA82-85B2-6028-2E77-60F88923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.03.2023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1815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6E49E-1029-0E16-077A-8B933073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357426-C13B-F7CB-0FCB-AE7C2A316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01.04.2023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Wchodzi w życie akt wykonawczy: Wysokość kwot jednorazowych odszkodowań z tytułu wypadku przy pracy lub choroby zawodowej; </a:t>
            </a:r>
            <a:endParaRPr lang="en-US" sz="24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M.P.2023.252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3282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B2D06-F464-348E-5F80-80BB6730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D3B782-78CA-98E9-BF03-AA606F3F3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90134"/>
                </a:solidFill>
                <a:effectLst/>
                <a:latin typeface="poppins" panose="00000500000000000000" pitchFamily="2" charset="-18"/>
              </a:rPr>
              <a:t>Nie mają charakteru rewolucyjnych zmian merytorycznych</a:t>
            </a:r>
          </a:p>
          <a:p>
            <a:r>
              <a:rPr lang="pl-PL" b="0" i="0" dirty="0">
                <a:solidFill>
                  <a:srgbClr val="090134"/>
                </a:solidFill>
                <a:effectLst/>
                <a:latin typeface="poppins" panose="00000500000000000000" pitchFamily="2" charset="-18"/>
              </a:rPr>
              <a:t>Zmiany ograniczają się przede wszystkim do aktualizacji </a:t>
            </a:r>
            <a:r>
              <a:rPr lang="pl-PL" b="0" i="0" dirty="0" err="1">
                <a:solidFill>
                  <a:srgbClr val="090134"/>
                </a:solidFill>
                <a:effectLst/>
                <a:latin typeface="poppins" panose="00000500000000000000" pitchFamily="2" charset="-18"/>
              </a:rPr>
              <a:t>odwołań</a:t>
            </a:r>
            <a:r>
              <a:rPr lang="pl-PL" b="0" i="0" dirty="0">
                <a:solidFill>
                  <a:srgbClr val="090134"/>
                </a:solidFill>
                <a:effectLst/>
                <a:latin typeface="poppins" panose="00000500000000000000" pitchFamily="2" charset="-18"/>
              </a:rPr>
              <a:t> w treści aktu do innych przepisów:</a:t>
            </a:r>
          </a:p>
          <a:p>
            <a:endParaRPr lang="pl-PL" dirty="0">
              <a:solidFill>
                <a:srgbClr val="090134"/>
              </a:solidFill>
              <a:latin typeface="poppins" panose="00000500000000000000" pitchFamily="2" charset="-18"/>
            </a:endParaRPr>
          </a:p>
          <a:p>
            <a:r>
              <a:rPr lang="pl-PL" b="0" i="0" dirty="0">
                <a:solidFill>
                  <a:srgbClr val="090134"/>
                </a:solidFill>
                <a:effectLst/>
                <a:latin typeface="poppins" panose="00000500000000000000" pitchFamily="2" charset="-18"/>
              </a:rPr>
              <a:t>Łącznie odwołanie do 32 przepisów – w tym ogólne przepisy bhp, REACH, najwyższe dopuszczalne stężenia i natężenia, procesy i substancje rakotwórcze, atmosfera wybuchowa, warunki techniczne jakim powinny odpowiadać </a:t>
            </a:r>
          </a:p>
        </p:txBody>
      </p:sp>
    </p:spTree>
    <p:extLst>
      <p:ext uri="{BB962C8B-B14F-4D97-AF65-F5344CB8AC3E}">
        <p14:creationId xmlns:p14="http://schemas.microsoft.com/office/powerpoint/2010/main" val="314271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E3784-E8CE-A758-14F9-3DB21E32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AE1BE0-A497-BED6-8D0C-322F7BC1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20.03.2023</a:t>
            </a:r>
            <a:r>
              <a:rPr lang="pl-PL" dirty="0"/>
              <a:t> 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Opublikowany został akt: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Zmiana rozporządzenia w sprawie ustanowienia określonych ograniczeń, nakazów i zakazów w związku z wystąpieniem stanu zagrożenia epidemicznego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Wejście</a:t>
            </a:r>
            <a:r>
              <a:rPr lang="en-US" dirty="0"/>
              <a:t> w </a:t>
            </a:r>
            <a:r>
              <a:rPr lang="en-US" dirty="0" err="1"/>
              <a:t>życie</a:t>
            </a:r>
            <a:r>
              <a:rPr lang="en-US" dirty="0"/>
              <a:t>: </a:t>
            </a:r>
            <a:r>
              <a:rPr lang="pl-PL" dirty="0"/>
              <a:t>31.03.2023 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Dz.U.2023.598 ,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Przedłużenie obowiązujących zasad do 30.04.2023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386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F7F9C-DAB2-B60F-E51B-92378439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02CA68-6BAF-E4F2-1DF0-3D23EDD3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30.03.2023</a:t>
            </a:r>
          </a:p>
          <a:p>
            <a:pPr marL="0" indent="0">
              <a:buNone/>
            </a:pPr>
            <a:r>
              <a:rPr lang="pl-PL" dirty="0"/>
              <a:t>Opublikowany został tekst jednolity aktu obserwowanego: Rozporządzenie Ministra Zdrowia i Opieki Społecznej z dnia 30 maja 1996 r. w sprawie przeprowadzenia badań lekarskich pracowników, zakresu profilaktycznej opieki zdrowotnej nad pracownikami oraz orzeczeń lekarskich wydawanych do celów przewidzianych w Kodeksie pracy;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u="sng" dirty="0"/>
              <a:t>Dz.U.2023.607 </a:t>
            </a:r>
            <a:r>
              <a:rPr lang="pl-PL" u="sng" dirty="0" err="1"/>
              <a:t>t.j</a:t>
            </a:r>
            <a:r>
              <a:rPr lang="pl-PL" u="sng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665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12D5F-24C9-2396-EF9C-4AC2F3D6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A07CA-7BE3-72E8-75E0-2CAFABC5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04.04.2023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/>
              <a:t>Opublikowany został akt: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Zmiana ustawy - Kodeks pracy oraz niektórych innych ustaw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Wejście</a:t>
            </a:r>
            <a:r>
              <a:rPr lang="en-US" dirty="0"/>
              <a:t> w życie:26.04.2023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 Dz.U.2023.641,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954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02633-FEF7-5F3A-A9CA-0409E333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Główne</a:t>
            </a:r>
            <a:r>
              <a:rPr lang="en-US" dirty="0"/>
              <a:t> </a:t>
            </a:r>
            <a:r>
              <a:rPr lang="en-US" dirty="0" err="1"/>
              <a:t>zmiany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4BBF9-A371-3557-BC1C-62CB10E5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Nowe zasady zatrudniania na podstawie umów na czas określony, w tym obowiązek wskazania przyczyny uzasadniającej wypowiedzenie umowy o pracę zawartej na czas określony.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Fundamentalne zmiany w zatrudnianiu na podstawie umowy na okres próbny, w tym wyjątek od 3-miesięcznego okresu umowy na okres próbny - strony będą mogły uzgodnić, że umowa przedłuża się o czas urlopu i/lub innej usprawiedliwionej nieobecności pracownika w pracy.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W umowie o pracę na okres próbny nieprzekraczający 2 miesięcy będzie podawany okres, na który strony będą miały zamiar zawrzeć umowę o pracę na czas określony w przypadku zamiaru zawarcia takiej umowy na okres krótszy niż 12 miesięcy.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Ponowne zawarcie umowy o pracę na okres próbny z tym samym pracownikiem będzie dopuszczalne tylko, jeżeli pracownik będzie miał być zatrudniony w celu wykonywania innego rodzaju pracy. </a:t>
            </a:r>
          </a:p>
          <a:p>
            <a:pPr marL="0" indent="0">
              <a:buNone/>
            </a:pPr>
            <a:r>
              <a:rPr lang="pl-PL" dirty="0"/>
              <a:t>Nie będzie już zatem możliwości ponownego „wypróbowania” pracownika, który wraca do firmy po co najmniej 3 letniej przerwie.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0455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A3B3C-63A5-7C6B-629C-EDA1B4C3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93D33-367E-08AB-F88B-18ECEC15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zatrudniony u danego pracodawcy co najmniej 6 miesięcy będzie mógł raz w roku kalendarzowym wystąpić do pracodawcy z wnioskiem o zmianę rodzaju umowy o pracę na umowę o pracę na czas nieokreślony, o bardziej przewidywalne i bezpieczne warunki pracy, w tym polegające na zmianie rodzaju pracy oraz zatrudnieniu w pełnym wymiarze czasu pracy. Nie będzie to dotyczyło jedynie pracownika zatrudnionego na podstawie umowy o pracę na okres próbny.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Jednego dnia pracownicy zyskają dodatkowe urlopy i zwolnienia od pracy, w tym 2 dni lub 16 godzin zwolnienia od pracy z tytułu działania siły wyższej oraz 5 dni bezpłatnego urlopu opiekuńczego.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wychowujący dziecko w wieku do 8 roku życia będzie mógł złożyć wniosek o elastyczną organizację pracy, za którą uważa się pracę zdalną, system czasu pracy, o którym mowa w art. 139, 143, 144, rozkłady czasu pracy, o których mowa w art. 140(1) lub 142 oraz obniżenie wymiaru czasu pracy.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Źródło</a:t>
            </a:r>
            <a:r>
              <a:rPr lang="en-US" dirty="0"/>
              <a:t>: HR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szpilkach</a:t>
            </a:r>
            <a:r>
              <a:rPr lang="en-US" dirty="0"/>
              <a:t> Monika </a:t>
            </a:r>
            <a:r>
              <a:rPr lang="en-US" dirty="0" err="1"/>
              <a:t>Smulewicz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265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17</a:t>
            </a:r>
            <a:r>
              <a:rPr lang="pl-PL" sz="8000" b="1" dirty="0"/>
              <a:t>.0</a:t>
            </a:r>
            <a:r>
              <a:rPr lang="en-US" sz="8000" b="1" dirty="0"/>
              <a:t>2</a:t>
            </a:r>
            <a:r>
              <a:rPr lang="pl-PL" sz="8000" b="1" dirty="0"/>
              <a:t>.2023</a:t>
            </a: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17.03.2023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436164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5048E-C960-AC06-662C-F6DF8C7E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E54E6D-D7BC-8A17-1CF2-2B151072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01.03.2023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 wykonawczy: Zakres stosowania przepisów Kodeksu pracy o bezpieczeństwie i higienie pracy przy wykonywaniu pracy przez osoby przebywające w zakładach karnych, okręgowych ośrodkach wychowawczych, zakładach poprawczych lub w schroniskach dla nieletnich;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Dz.U.2023.393 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wejdzie w życie dnia 02.03.2023. 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426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1AF2A1-242F-E83D-DC55-7DF81D77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632A32-C6D4-5B29-A7C2-8D8946C9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06.03.2023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 obserwowanego: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Rozporządzenie Ministra Zdrowia z dnia 2 lutego 2011 r. w sprawie badań i pomiarów czynników szkodliwych dla zdrowia w środowisku pracy;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Dz.U.2023.419 </a:t>
            </a:r>
            <a:r>
              <a:rPr lang="pl-PL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t.j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119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394D35-BB8B-CDC2-D4F4-2B1775CD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58B943-7062-49BC-A8AF-174D02DC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8507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07.03.2023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47B02C-7270-631D-1FF7-D8C12F0338C4}"/>
              </a:ext>
            </a:extLst>
          </p:cNvPr>
          <p:cNvSpPr txBox="1"/>
          <p:nvPr/>
        </p:nvSpPr>
        <p:spPr>
          <a:xfrm>
            <a:off x="620785" y="2690335"/>
            <a:ext cx="96557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Opublikowany został akt: </a:t>
            </a:r>
            <a:endParaRPr lang="en-US" dirty="0"/>
          </a:p>
          <a:p>
            <a:r>
              <a:rPr lang="pl-PL" dirty="0"/>
              <a:t>Wysokość kwot jednorazowych odszkodowań z tytułu wypadku przy pracy lub choroby zawodowej, który dnia 01.04.2023  zmienia akt obserwowany. </a:t>
            </a:r>
            <a:endParaRPr lang="en-US" dirty="0"/>
          </a:p>
          <a:p>
            <a:r>
              <a:rPr lang="pl-PL" u="sng" dirty="0"/>
              <a:t>M.P.2023.252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145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B6CAF6-EF66-00BC-B4B4-799E10AA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A091E6-8882-D69A-6D24-57CA891C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13.03.2023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dokumentacji pracowniczej, który dnia 07.04.2023; 21.03.2023  zmienia akt obserwowany.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Dz.U.2023.471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br>
              <a:rPr lang="pl-PL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pl-PL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9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C4CB8-7879-43F0-B679-373AAFFF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5F9D3-8217-159E-3CFA-CD163E52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19.10.2023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682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D3091-D15B-8396-BD23-732293C0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Dodaje</a:t>
            </a:r>
            <a:r>
              <a:rPr lang="en-US" sz="3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się</a:t>
            </a:r>
            <a:r>
              <a:rPr lang="en-US" sz="3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DA1CA9-78B6-D9C6-A19B-72041D6A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825624"/>
            <a:ext cx="10691070" cy="4180893"/>
          </a:xfrm>
        </p:spPr>
        <p:txBody>
          <a:bodyPr>
            <a:normAutofit fontScale="77500" lnSpcReduction="20000"/>
          </a:bodyPr>
          <a:lstStyle/>
          <a:p>
            <a:r>
              <a:rPr lang="en-US" sz="23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informacje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</a:t>
            </a:r>
            <a:r>
              <a:rPr lang="en-US" sz="23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wprowadzeniu kontroli trzeźwości pracowników lub kontroli na obecność w ich organizmach środków działających podobnie do alkoholu, grupie lub grupach pracowników objętych taką kontrolą i sposobie jej przeprowadzania (art. 22</a:t>
            </a:r>
            <a:r>
              <a:rPr lang="pl-PL" sz="2300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1c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 12 i art. 22</a:t>
            </a:r>
            <a:r>
              <a:rPr lang="pl-PL" sz="2300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1e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 2 Kodeksu pracy),",</a:t>
            </a: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US" sz="23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dokumenty dotyczące wykonywania pracy zdalnej,</a:t>
            </a: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części E - dokumenty związane z kontrolą trzeźwości pracownika lub kontrolą na obecność </a:t>
            </a:r>
            <a:br>
              <a:rPr lang="en-US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jego organizmie środków działających podobnie do alkoholu:</a:t>
            </a: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Pracodawcy w terminie 14 dni od dnia wejścia w życie niniejszego rozporządzenia dostosują sposób przechowywania dokumentów związanych z kontrolą trzeźwości pracownika oraz kontrolą na obecność w jego organizmie środków działających podobnie do alkoholu, zgromadzonych przed dniem wejścia w życie niniejszego rozporządzenia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298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6405C-AA1A-AF36-2040-8DE8026E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Ogłoszenie</a:t>
            </a:r>
            <a:r>
              <a:rPr lang="en-US" dirty="0"/>
              <a:t> </a:t>
            </a:r>
            <a:r>
              <a:rPr lang="en-US" dirty="0" err="1"/>
              <a:t>nowego</a:t>
            </a:r>
            <a:r>
              <a:rPr lang="en-US" dirty="0"/>
              <a:t> </a:t>
            </a:r>
            <a:r>
              <a:rPr lang="en-US" dirty="0" err="1"/>
              <a:t>aktu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B6E24-95A6-AC4E-3702-5D77CC05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20.02.2023</a:t>
            </a:r>
            <a:r>
              <a:rPr lang="en-US" u="none" strike="noStrike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ogłosz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ono:</a:t>
            </a:r>
          </a:p>
          <a:p>
            <a:pPr marL="0" indent="0" algn="l">
              <a:buNone/>
            </a:pPr>
            <a:endParaRPr lang="pl-PL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Rozporządzenie Ministra Zdrowia z dnia 16 lutego 2023 r. w sprawie badań na obecność alkoholu lub środków działających podobnie do alkoholu w organizmie pracownika 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(Dz. U. poz. 317)</a:t>
            </a:r>
            <a:endParaRPr lang="en-US" b="0" i="0" u="sng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Wejście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w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życie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21.02.2023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1057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2</a:t>
            </a:r>
            <a:r>
              <a:rPr lang="en-US" sz="8000" b="1" dirty="0"/>
              <a:t>0</a:t>
            </a:r>
            <a:r>
              <a:rPr lang="pl-PL" sz="8000" b="1" dirty="0"/>
              <a:t>.</a:t>
            </a:r>
            <a:r>
              <a:rPr lang="en-US" sz="8000" b="1" dirty="0"/>
              <a:t>0</a:t>
            </a:r>
            <a:r>
              <a:rPr lang="pl-PL" sz="8000" b="1" dirty="0"/>
              <a:t>1.202</a:t>
            </a:r>
            <a:r>
              <a:rPr lang="en-US" sz="8000" b="1" dirty="0"/>
              <a:t>3</a:t>
            </a:r>
            <a:endParaRPr lang="pl-PL" sz="8000" b="1" dirty="0"/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en-US" sz="8000" b="1" dirty="0"/>
              <a:t>17</a:t>
            </a:r>
            <a:r>
              <a:rPr lang="pl-PL" sz="8000" b="1" dirty="0"/>
              <a:t>.0</a:t>
            </a:r>
            <a:r>
              <a:rPr lang="en-US" sz="8000" b="1" dirty="0"/>
              <a:t>2</a:t>
            </a:r>
            <a:r>
              <a:rPr lang="pl-PL" sz="8000" b="1" dirty="0"/>
              <a:t>.2023</a:t>
            </a:r>
          </a:p>
        </p:txBody>
      </p:sp>
    </p:spTree>
    <p:extLst>
      <p:ext uri="{BB962C8B-B14F-4D97-AF65-F5344CB8AC3E}">
        <p14:creationId xmlns:p14="http://schemas.microsoft.com/office/powerpoint/2010/main" val="3091579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3621A-6BF3-49C1-980B-8213709C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710A48-5A43-41C4-84FF-88A90645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30.01.2023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aktu: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Ustawa z dnia 16 kwietnia 2020 r. o szczególnych instrumentach wsparcia w związku z rozprzestrzenianiem się wirusa SARS-CoV-2;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Dz.U.2023.201 </a:t>
            </a:r>
            <a:r>
              <a:rPr lang="pl-PL" sz="1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t.j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801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A1F3B-44C2-4A56-804C-6DDCCDD3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977BC6-6800-4AC1-9CB4-FFFCD637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10.02.2023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wchodzi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 w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życie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o wspieraniu rodziny i systemie pieczy zastępczej oraz niektórych innych ustaw;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Dz.U.2022.2140 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art. 4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dotyczy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Kodeksu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Pracy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Zmiany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w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urlopach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osób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przyjmujących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dziecko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wychowanie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732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75265-22E1-4D96-BAE5-1B8FC7DE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FD13C3-9252-4387-94DF-E31D3758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06.02.20223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Opublikowany został akt: Zmiana ustawy - Kodeks pracy oraz niektórych innych ustaw;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Dz.U.2023.240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który dnia 07.04.2023; 21.02.2023  zmienia akt obserwowany.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trzeźwości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zdalna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074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9A883-E571-4A47-8DA4-0164AD87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06.02.20223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Opublikowany został akt: Zmiana ustawy - Kodeks pracy oraz niektórych innych ustaw; </a:t>
            </a:r>
            <a:r>
              <a:rPr lang="pl-PL" sz="20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Dz.U.2023.240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który dnia 07.04.2023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zmienia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B8A76-4F4F-4BB6-B624-B5DCB49A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Szczególne rozwiązania związane z zapobieganiem, przeciwdziałaniem i zwalczaniem COVID-19, innych chorób zakaźnych oraz wywołanych nimi sytuacji kryzysowych. 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Dz.U.2021.2095 </a:t>
            </a:r>
            <a:r>
              <a:rPr lang="pl-PL" sz="1900" u="sng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900" u="sng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1900" i="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15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3) </a:t>
            </a:r>
            <a:r>
              <a:rPr lang="pl-PL" sz="1800" dirty="0"/>
              <a:t>w </a:t>
            </a:r>
            <a:r>
              <a:rPr lang="pl-P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4h</a:t>
            </a:r>
            <a:r>
              <a:rPr lang="pl-PL" sz="1800" dirty="0"/>
              <a:t> ust. 1 otrzymuje brzmienie:"1. W okresie ogłoszenia stanu zagrożenia epidemicznego albo stanu epidemii z powodu COVID-19 pracownicy i inne osoby zatrudnione, poddane obowiązkowej kwarantannie, mogą, za zgodą pracodawcy albo zatrudniającego, świadczyć w trybie pracy zdalnej pracę określoną w umowie i otrzymywać z tego tytułu wynagrodzenie. Przepisy działu drugiego rozdziału </a:t>
            </a:r>
            <a:r>
              <a:rPr lang="pl-PL" sz="1800" dirty="0" err="1"/>
              <a:t>IIc</a:t>
            </a:r>
            <a:r>
              <a:rPr lang="pl-PL" sz="1800" dirty="0"/>
              <a:t> ustawy z dnia 26 czerwca 1974 r. - Kodeks pracy stosuje się odpowiednio.";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/>
              <a:t>4)w </a:t>
            </a:r>
            <a:r>
              <a:rPr lang="pl-P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4ha</a:t>
            </a:r>
            <a:r>
              <a:rPr lang="pl-PL" sz="1800" dirty="0"/>
              <a:t> ust. 1 otrzymuje brzmienie:"1. W okresie ogłoszenia stanu zagrożenia epidemicznego albo stanu epidemii z powodu COVID-19 pracownicy i inne osoby zatrudnione, poddane obowiązkowej izolacji w warunkach domowych, mogą, za zgodą pracodawcy albo zatrudniającego, świadczyć w trybie pracy zdalnej pracę określoną w umowie i otrzymywać z tego tytułu wynagrodzenie. Przepisy działu drugiego rozdziału </a:t>
            </a:r>
            <a:r>
              <a:rPr lang="pl-PL" sz="1800" dirty="0" err="1"/>
              <a:t>IIc</a:t>
            </a:r>
            <a:r>
              <a:rPr lang="pl-PL" sz="1800" dirty="0"/>
              <a:t> ustawy z dnia 26 czerwca 1974 r. - Kodeks pracy stosuje się odpowiednio.";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7815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C17F56-8C43-4348-80BB-FA8B8821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696"/>
          </a:xfrm>
        </p:spPr>
        <p:txBody>
          <a:bodyPr>
            <a:normAutofit/>
          </a:bodyPr>
          <a:lstStyle/>
          <a:p>
            <a:r>
              <a:rPr lang="en-US" sz="22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13.02.2023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Zmiana rozporządzenia w sprawie substancji chemicznych, ich mieszanin, czynników lub procesów technologicznych o działaniu rakotwórczym lub mutagennym w środowisku pracy;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Dz.U.2023.284 [sip.lex.pl]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28.02.2023  zmienia akt obserwowany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sz="1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1762E6-BA55-4641-BA31-84760746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6271"/>
            <a:ext cx="10515600" cy="3990045"/>
          </a:xfrm>
        </p:spPr>
      </p:pic>
    </p:spTree>
    <p:extLst>
      <p:ext uri="{BB962C8B-B14F-4D97-AF65-F5344CB8AC3E}">
        <p14:creationId xmlns:p14="http://schemas.microsoft.com/office/powerpoint/2010/main" val="22180611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19DFBE-C1AF-43A1-BB9F-D7317F1E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l-PL" sz="18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  1. </a:t>
            </a:r>
            <a:r>
              <a:rPr lang="en-US" sz="18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8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rozporządzeniu</a:t>
            </a:r>
            <a:r>
              <a:rPr lang="pl-PL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Ministra Zdrowia z dnia 24 lipca 2012 r. w sprawie substancji chemicznych, ich mieszanin, czynników lub procesów technologicznych o działaniu rakotwórczym lub mutagennym w środowisku pracy (Dz. U. z 2021 r. poz. 2235) wprowadza się następujące zmiany:</a:t>
            </a:r>
            <a:b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5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ust. 3 uchyla się pkt 2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pl-PL" sz="1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AC76A-F266-4DCB-91F3-B642ACB5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§  5. </a:t>
            </a:r>
          </a:p>
          <a:p>
            <a:pPr marL="0" indent="0">
              <a:buNone/>
            </a:pPr>
            <a:r>
              <a:rPr lang="pl-PL" dirty="0"/>
              <a:t>1. </a:t>
            </a:r>
            <a:r>
              <a:rPr lang="en-US" dirty="0"/>
              <a:t> </a:t>
            </a:r>
            <a:r>
              <a:rPr lang="pl-PL" dirty="0"/>
              <a:t>Pracodawca jest obowiązany prowadzić rejestr pracowników narażonych na działanie substancji chemicznych, ich mieszanin, czynników lub procesów technologicznych o działaniu rakotwórczym lub mutagennym i przechowywać go przez okres 40 lat po ustaniu narażenia, a w przypadku likwidacji zakładu pracy - przekazać właściwemu państwowemu wojewódzkiemu inspektorowi sanitarnemu.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en-US" dirty="0"/>
              <a:t> </a:t>
            </a:r>
            <a:r>
              <a:rPr lang="pl-PL" dirty="0"/>
              <a:t>Rejestr, o którym mowa w ust. 1, zawiera: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1)</a:t>
            </a:r>
            <a:r>
              <a:rPr lang="en-US" dirty="0"/>
              <a:t> </a:t>
            </a:r>
            <a:r>
              <a:rPr lang="pl-PL" dirty="0"/>
              <a:t>datę wpisu do rejestru;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2)</a:t>
            </a:r>
            <a:r>
              <a:rPr lang="en-US" dirty="0"/>
              <a:t> </a:t>
            </a:r>
            <a:r>
              <a:rPr lang="pl-PL" dirty="0"/>
              <a:t>imię, nazwisko pracownika oraz jego stanowisko pracy, o którym mowa w § 4 ust. 1 pkt 3;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3)numer PESEL, a w przypadku jego braku - numer dokumentu potwierdzającego tożsamość.</a:t>
            </a:r>
          </a:p>
          <a:p>
            <a:pPr marL="0" indent="0">
              <a:buNone/>
            </a:pPr>
            <a:r>
              <a:rPr lang="pl-PL" dirty="0"/>
              <a:t>3. </a:t>
            </a:r>
            <a:r>
              <a:rPr lang="en-US" dirty="0"/>
              <a:t> </a:t>
            </a:r>
            <a:r>
              <a:rPr lang="pl-PL" dirty="0"/>
              <a:t>Pracodawca przekazuje rejestr, o którym mowa w ust. 1: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1)</a:t>
            </a:r>
            <a:r>
              <a:rPr lang="en-US" dirty="0"/>
              <a:t> </a:t>
            </a:r>
            <a:r>
              <a:rPr lang="pl-PL" dirty="0"/>
              <a:t>właściwemu komendantowi wojskowego ośrodka medycyny prewencyjnej - w przypadku jednostek organizacyjnych podległych Ministrowi Obrony Narodowej;</a:t>
            </a:r>
          </a:p>
          <a:p>
            <a:r>
              <a:rPr lang="pl-PL" strike="sngStrike" dirty="0"/>
              <a:t>2)</a:t>
            </a:r>
            <a:r>
              <a:rPr lang="en-US" strike="sngStrike" dirty="0"/>
              <a:t> </a:t>
            </a:r>
            <a:r>
              <a:rPr lang="pl-PL" strike="sngStrike" dirty="0"/>
              <a:t>właściwemu państwowemu inspektorowi sanitarnemu Ministerstwa Spraw Wewnętrznych i Administracji - w przypadku jednostek organizacyjnych podległych ministrowi właściwemu do spraw wewnętrznych lub nadzorowanych przez niego oraz komórek organizacyjnych urzędu obsługującego tego ministra.</a:t>
            </a:r>
          </a:p>
        </p:txBody>
      </p:sp>
    </p:spTree>
    <p:extLst>
      <p:ext uri="{BB962C8B-B14F-4D97-AF65-F5344CB8AC3E}">
        <p14:creationId xmlns:p14="http://schemas.microsoft.com/office/powerpoint/2010/main" val="1540711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AED47-4DD1-4910-A989-B39E75F0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br>
              <a:rPr lang="pl-PL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1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  1. </a:t>
            </a:r>
            <a:r>
              <a:rPr lang="en-US" sz="1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</a:t>
            </a:r>
            <a:r>
              <a:rPr lang="pl-PL" sz="1800" b="0" i="0" u="none" strike="noStrike" dirty="0">
                <a:solidFill>
                  <a:srgbClr val="1B7AB8"/>
                </a:solidFill>
                <a:effectLst/>
                <a:latin typeface="Open Sans" panose="020B0606030504020204" pitchFamily="34" charset="0"/>
                <a:hlinkClick r:id="rId2"/>
              </a:rPr>
              <a:t>rozporządzeniu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Ministra Zdrowia z dnia 24 lipca 2012 r. w sprawie substancji chemicznych, ich mieszanin, czynników lub procesów technologicznych o działaniu rakotwórczym lub mutagennym w środowisku pracy (Dz. U. z 2021 r. poz. 2235) wprowadza się następujące zmiany: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2)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w </a:t>
            </a:r>
            <a:r>
              <a:rPr lang="pl-PL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6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uchyla się ust. 2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91540-F28C-43F4-A5D3-8ED2F0BA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l-PL" sz="1600" i="0" dirty="0">
                <a:effectLst/>
                <a:latin typeface="Open Sans" panose="020B0606030504020204" pitchFamily="34" charset="0"/>
              </a:rPr>
              <a:t>§  6. 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Open Sans" panose="020B0606030504020204" pitchFamily="34" charset="0"/>
              </a:rPr>
              <a:t>1. Rejestr substancji chemicznych, ich mieszanin, czynników lub procesów technologicznych o działaniu rakotwórczym lub mutagennym występujących w jednostkach organizacyjnych podległych Ministrowi Obrony Narodowej prowadzi Wojskowy Instytut Higieny i Epidemiologii imienia Generała Karola Kaczkowskiego.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Open Sans" panose="020B0606030504020204" pitchFamily="34" charset="0"/>
              </a:rPr>
              <a:t>2. </a:t>
            </a:r>
            <a:r>
              <a:rPr lang="pl-PL" sz="1600" b="0" i="0" strike="sngStrike" dirty="0">
                <a:effectLst/>
                <a:latin typeface="Open Sans" panose="020B0606030504020204" pitchFamily="34" charset="0"/>
              </a:rPr>
              <a:t>Rejestr substancji chemicznych, ich mieszanin, czynników lub procesów technologicznych o działaniu rakotwórczym lub mutagennym występujących w jednostkach organizacyjnych podległych ministrowi właściwemu do spraw wewnętrznych lub nadzorowanych przez niego oraz komórkach organizacyjnych urzędu obsługującego tego ministra prowadzi Główny Inspektor Sanitarny Ministerstwa Spraw Wewnętrznych i Administracji.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43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A9B66-3DE0-02AD-3229-28B57B5B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A11AD-02C0-7B2D-DCA8-AFDBD835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17.10.2023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2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Wchodzi w życie akt wykonawczy: Zmiana rozporządzenia w sprawie bezpieczeństwa i higieny pracy przy procesach galwanotechnicznych; </a:t>
            </a:r>
            <a:r>
              <a:rPr lang="pl-PL" sz="26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Dz.U.2023.2087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964401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8AF3-0745-4CE5-8632-A287E2FF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Wchodzi w życie akt wykonawczy: Zmiana rozporządzenia w sprawie bezpieczeństwa i higieny pracy podczas eksploatacji maszyn i innych urządzeń technicznych do robót ziemnych, budowlanych i drogowych; Dz.U.2023.291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EC2195-DF63-45E9-A288-75A01E3E9991}"/>
              </a:ext>
            </a:extLst>
          </p:cNvPr>
          <p:cNvSpPr txBox="1"/>
          <p:nvPr/>
        </p:nvSpPr>
        <p:spPr>
          <a:xfrm>
            <a:off x="620785" y="5691255"/>
            <a:ext cx="953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nazwy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pl-PL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 Badawcza Łukasiewicz - Instytut Mechanizacji Budownictwa i Górnictwa Skalnego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 Badawcza Łukasiewicz - Warszawski Instytut Technologiczny</a:t>
            </a:r>
            <a:endParaRPr lang="pl-PL" sz="1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7D6AC7A-AF4F-4224-8625-29873CFEB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922" y="1493500"/>
            <a:ext cx="9807249" cy="4083892"/>
          </a:xfrm>
        </p:spPr>
      </p:pic>
    </p:spTree>
    <p:extLst>
      <p:ext uri="{BB962C8B-B14F-4D97-AF65-F5344CB8AC3E}">
        <p14:creationId xmlns:p14="http://schemas.microsoft.com/office/powerpoint/2010/main" val="16504150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9418163-100F-4F9D-9B49-3B6ABEDAC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3" y="2217511"/>
            <a:ext cx="6678999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144C97-DC7F-4B4A-A4A4-A15FC591AA17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64568" y="697815"/>
            <a:ext cx="11359652" cy="6020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BCC461-361E-421B-B2D3-846B198CA52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293500" y="1492345"/>
            <a:ext cx="334374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8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E9075-C304-4FEA-8245-BE676892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2D928B-A814-42AF-9F0A-BF2664F20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2F8A14-9C10-4843-8E0A-111EC26706F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2496" y="1502113"/>
            <a:ext cx="7249373" cy="44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7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5CF58-640D-4F05-9ADA-4ABF265F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życie</a:t>
            </a: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3CB1E-9B37-40E9-8833-F6997CEB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734158-DC04-4D07-BB29-83D2EA5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438261"/>
            <a:ext cx="1130775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3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25.11.2022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20.01.2023</a:t>
            </a:r>
          </a:p>
        </p:txBody>
      </p:sp>
    </p:spTree>
    <p:extLst>
      <p:ext uri="{BB962C8B-B14F-4D97-AF65-F5344CB8AC3E}">
        <p14:creationId xmlns:p14="http://schemas.microsoft.com/office/powerpoint/2010/main" val="1949589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94242-0ACF-9E84-ED89-EE7747E5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Kodeks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589526-1868-3C46-6D70-6DEF8AB4F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704670-01CC-F0CE-9415-5464E5758BB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75742" y="1765985"/>
            <a:ext cx="10856895" cy="35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2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A3BE3-22DF-293C-913D-37B2E7D7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7C1329D-B221-E3B5-9616-96F3B5303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617489" y="2037561"/>
            <a:ext cx="8173591" cy="4344006"/>
          </a:xfrm>
        </p:spPr>
      </p:pic>
    </p:spTree>
    <p:extLst>
      <p:ext uri="{BB962C8B-B14F-4D97-AF65-F5344CB8AC3E}">
        <p14:creationId xmlns:p14="http://schemas.microsoft.com/office/powerpoint/2010/main" val="31780444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742E8-EE5C-B911-0067-67F5AFBD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0C0179A-BE35-74F0-BF8D-783FAA599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5242249" y="3256383"/>
            <a:ext cx="4788146" cy="273500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8CF4A4-9358-90ED-52DA-85D79BB41DE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42885" y="750029"/>
            <a:ext cx="5183461" cy="20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89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23FA2-A282-AC5D-95B3-DB5F0981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B944C-7B67-B0D5-F3CE-7EAF3A9A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10.01.2023 - Opublikowany został akt:</a:t>
            </a:r>
          </a:p>
          <a:p>
            <a:pPr marL="0" indent="0">
              <a:buNone/>
            </a:pPr>
            <a:r>
              <a:rPr lang="pl-PL" dirty="0"/>
              <a:t> Zmiana rozporządzenia </a:t>
            </a:r>
            <a:r>
              <a:rPr lang="pl-PL" b="1" dirty="0"/>
              <a:t>w sprawie przeprowadzania badań lekarskich pracowników, zakresu profilaktycznej opieki zdrowotnej nad pracownikami oraz orzeczeń lekarskich wydawanych do celów przewidzianych w Kodeksie pracy</a:t>
            </a:r>
            <a:r>
              <a:rPr lang="pl-PL" dirty="0"/>
              <a:t>; Dz.U.2023.73 [sip.lex.pl],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który dnia 25.01.2023  zmienia akt obserwowany.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488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35FAD-BC6D-1D0A-1625-FC21897D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C30416-5618-B1AE-0EB3-A702971B4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91320" y="1705306"/>
            <a:ext cx="11679102" cy="13592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EA97E72-24A1-470C-78DD-FDCF393C290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63663" y="3861254"/>
            <a:ext cx="11025673" cy="17725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DD1257B-20C8-C40A-02E8-7C455E1B87A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44084" y="5926969"/>
            <a:ext cx="10169643" cy="492458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803C7CE-EFD0-27C2-73F4-5ED9ED284564}"/>
              </a:ext>
            </a:extLst>
          </p:cNvPr>
          <p:cNvSpPr/>
          <p:nvPr/>
        </p:nvSpPr>
        <p:spPr>
          <a:xfrm>
            <a:off x="583163" y="3163748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CDA455C-1969-CD0B-EC30-812CABEBA3C5}"/>
              </a:ext>
            </a:extLst>
          </p:cNvPr>
          <p:cNvSpPr/>
          <p:nvPr/>
        </p:nvSpPr>
        <p:spPr>
          <a:xfrm>
            <a:off x="583162" y="104150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</p:spTree>
    <p:extLst>
      <p:ext uri="{BB962C8B-B14F-4D97-AF65-F5344CB8AC3E}">
        <p14:creationId xmlns:p14="http://schemas.microsoft.com/office/powerpoint/2010/main" val="137743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906F5-B83A-36A1-992B-1C3FD09B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4D702-D947-6965-D44F-27A626A68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09.10.2023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/>
              <a:t>Opublikowany został akt wykonawczy: Bezpieczeństwo i higiena pracy przy czyszczeniu powierzchni, malowaniu natryskowym, napylaniu i natryskiwaniu cieplnym; Dz.U.2023.2159 [sip.lex.pl], który wejdzie w życie dnia 10.01.2024</a:t>
            </a:r>
          </a:p>
        </p:txBody>
      </p:sp>
    </p:spTree>
    <p:extLst>
      <p:ext uri="{BB962C8B-B14F-4D97-AF65-F5344CB8AC3E}">
        <p14:creationId xmlns:p14="http://schemas.microsoft.com/office/powerpoint/2010/main" val="1827614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C0A39-86F8-21E7-CEF4-77362B3E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3D8116-06FD-E95C-37ED-AB4B317C7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418750" y="4561354"/>
            <a:ext cx="10515600" cy="129590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C74A01-F6C4-A301-07A4-071FAF9BA17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84064" y="2234543"/>
            <a:ext cx="10450286" cy="823550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E3341E4-3012-8053-31C6-2C39C807F9D3}"/>
              </a:ext>
            </a:extLst>
          </p:cNvPr>
          <p:cNvSpPr/>
          <p:nvPr/>
        </p:nvSpPr>
        <p:spPr>
          <a:xfrm>
            <a:off x="583162" y="104150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8EDF21E-399C-8FD7-8C84-1F23D8BCB9B0}"/>
              </a:ext>
            </a:extLst>
          </p:cNvPr>
          <p:cNvSpPr/>
          <p:nvPr/>
        </p:nvSpPr>
        <p:spPr>
          <a:xfrm>
            <a:off x="583162" y="3534656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65920C34-D319-AE49-4EFB-095CB28DF3E6}"/>
                  </a:ext>
                </a:extLst>
              </p14:cNvPr>
              <p14:cNvContentPartPr/>
              <p14:nvPr/>
            </p14:nvContentPartPr>
            <p14:xfrm>
              <a:off x="5409900" y="2836350"/>
              <a:ext cx="185292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65920C34-D319-AE49-4EFB-095CB28DF3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5900" y="2728350"/>
                <a:ext cx="1960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0029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5C338-43E3-506A-517E-DD88B064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6063E5-6304-A8A3-A317-15896DCBF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541175" y="1931701"/>
            <a:ext cx="10515600" cy="164535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D6018B-20FA-5E1D-A540-5C023E4FAE5A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3162" y="5281950"/>
            <a:ext cx="11109649" cy="77232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558B28B-9830-BE45-AD43-3390EE6288B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41175" y="4233924"/>
            <a:ext cx="10353955" cy="946085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D9A1E9B-8A33-43CE-B2C0-F8FFE812993B}"/>
              </a:ext>
            </a:extLst>
          </p:cNvPr>
          <p:cNvSpPr/>
          <p:nvPr/>
        </p:nvSpPr>
        <p:spPr>
          <a:xfrm>
            <a:off x="621997" y="114257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F5B5E80-AE51-4035-F742-A999553C2BB6}"/>
              </a:ext>
            </a:extLst>
          </p:cNvPr>
          <p:cNvSpPr/>
          <p:nvPr/>
        </p:nvSpPr>
        <p:spPr>
          <a:xfrm>
            <a:off x="583162" y="3534656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29274586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C7D5B-6D87-0710-1117-E24F1810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5A324E-B6B0-4B29-2B6C-F1DFBC697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679580" y="2323728"/>
            <a:ext cx="10515600" cy="66791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9F27F5-AB96-7752-51BA-63716C41D77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93250" y="3866358"/>
            <a:ext cx="5144218" cy="160042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99EBE2-AEF9-2DC0-571B-C42D22FB207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83994" y="5611608"/>
            <a:ext cx="8162730" cy="809730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FE22079-44DB-36CB-729B-14F095434B2F}"/>
              </a:ext>
            </a:extLst>
          </p:cNvPr>
          <p:cNvSpPr/>
          <p:nvPr/>
        </p:nvSpPr>
        <p:spPr>
          <a:xfrm>
            <a:off x="621997" y="114257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99E8949-92B8-5413-ABED-92ADF8198C57}"/>
              </a:ext>
            </a:extLst>
          </p:cNvPr>
          <p:cNvSpPr/>
          <p:nvPr/>
        </p:nvSpPr>
        <p:spPr>
          <a:xfrm>
            <a:off x="679580" y="3429000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10F32B0-05A7-C705-80F3-D81A9C7EA79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598750" y="2991867"/>
            <a:ext cx="143847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0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AE253-0B53-C32D-1B3D-AF646692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797D1-0C7F-3AE4-764E-331D16DE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336FC3-E0A5-FB1E-378A-86D0A50C1F6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38199" y="4366265"/>
            <a:ext cx="9252857" cy="19310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FEC39-C026-C472-F9C1-1E5FB9E5D33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53144" y="1825625"/>
            <a:ext cx="9056914" cy="2034723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DEA3CF0-3EFB-08AA-15F4-CCBE2A739386}"/>
              </a:ext>
            </a:extLst>
          </p:cNvPr>
          <p:cNvSpPr/>
          <p:nvPr/>
        </p:nvSpPr>
        <p:spPr>
          <a:xfrm>
            <a:off x="838200" y="117478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593E4FF3-E179-1BFB-7252-D1076AB2A2D0}"/>
              </a:ext>
            </a:extLst>
          </p:cNvPr>
          <p:cNvSpPr/>
          <p:nvPr/>
        </p:nvSpPr>
        <p:spPr>
          <a:xfrm>
            <a:off x="1017793" y="3775595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19501508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8BAEA-263B-9784-93C0-960D1139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6C79D2-CD88-39B1-9225-A5E77662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1765"/>
            <a:ext cx="10515600" cy="3279058"/>
          </a:xfr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31A9FDF-7396-9C41-D4CE-C966FC18BC3E}"/>
              </a:ext>
            </a:extLst>
          </p:cNvPr>
          <p:cNvSpPr/>
          <p:nvPr/>
        </p:nvSpPr>
        <p:spPr>
          <a:xfrm>
            <a:off x="746692" y="1495723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Okres przejściowy:</a:t>
            </a:r>
          </a:p>
        </p:txBody>
      </p:sp>
    </p:spTree>
    <p:extLst>
      <p:ext uri="{BB962C8B-B14F-4D97-AF65-F5344CB8AC3E}">
        <p14:creationId xmlns:p14="http://schemas.microsoft.com/office/powerpoint/2010/main" val="17054277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BEA94-EC08-18A5-E04D-6298AC9C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57CB0-EDF3-F50C-7441-42EFF8D7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23.12.2022 Opublikowany został akt wykonawczy: </a:t>
            </a:r>
          </a:p>
          <a:p>
            <a:pPr marL="0" indent="0">
              <a:buNone/>
            </a:pPr>
            <a:endParaRPr lang="pl-PL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Statystyczna karta wypadku przy pracy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pl-PL" sz="2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Dz.U.2022.2750 [sip.lex.pl]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pl-PL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wejdzie w życie dnia 01.01.2023. 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854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1D19F-7126-AD28-509E-E89EA563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zmiany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1E436F9-5AFB-FAF7-730A-9F9EA7DBA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0471276" y="1536121"/>
            <a:ext cx="1438476" cy="2619741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D8AEE8-5281-B708-F6C2-E0680673B02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74276" y="2023037"/>
            <a:ext cx="7249537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4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B0FC4-AFA2-6C15-4B47-FF1C887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B765B84-46F6-7751-9A5E-CB3167277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2761853" y="2581793"/>
            <a:ext cx="631595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12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28538-3E41-5B2E-DE6F-DD07DFFB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D41A9C2-2546-FE14-9C04-1BADDA056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366177" y="3053424"/>
            <a:ext cx="9459645" cy="1895740"/>
          </a:xfrm>
        </p:spPr>
      </p:pic>
    </p:spTree>
    <p:extLst>
      <p:ext uri="{BB962C8B-B14F-4D97-AF65-F5344CB8AC3E}">
        <p14:creationId xmlns:p14="http://schemas.microsoft.com/office/powerpoint/2010/main" val="3219956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9B7BA-9B37-052C-9966-F3DEA88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EA1DECA-DC8A-CCDE-0CAC-EA2CBEB7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814144" y="1825625"/>
            <a:ext cx="8563711" cy="4351338"/>
          </a:xfrm>
        </p:spPr>
      </p:pic>
    </p:spTree>
    <p:extLst>
      <p:ext uri="{BB962C8B-B14F-4D97-AF65-F5344CB8AC3E}">
        <p14:creationId xmlns:p14="http://schemas.microsoft.com/office/powerpoint/2010/main" val="378220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130B0-3871-D4DF-9F54-9AFC7AE2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DD05FD-7C4F-BF5C-A1E2-9E5D7BD0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30.09.2023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/>
              <a:t>Wchodzi w życie akt wykonawczy: Wykaz prac wzbronionych młodocianym i warunki ich zatrudniania przy niektórych z tych prac; Dz.U.2023.1240 [sip.lex.pl].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3251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44A48-D52F-2858-41F9-909B89B9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C7B34-4739-56D5-A6E7-B331F215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ustanowienia określonych ograniczeń, nakazów i zakazów w związku z wystąpieniem stanu zagrożenia epidemicznego; </a:t>
            </a: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Dz.U.2022.2736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31.12.2022  zmienia akt obserwowany. </a:t>
            </a:r>
          </a:p>
          <a:p>
            <a:pPr marL="0" indent="0">
              <a:buNone/>
            </a:pPr>
            <a:endParaRPr lang="pl-PL" sz="18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Przedłużenie aktualnego stanu prawnego do 31.03.2023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5207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D7F61-F953-D70F-645A-64D4A388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D774E-4998-8E66-F572-225479E7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19.12.2022  Opublikowany został akt: </a:t>
            </a:r>
          </a:p>
          <a:p>
            <a:pPr marL="0" indent="0">
              <a:buNone/>
            </a:pPr>
            <a:endParaRPr lang="pl-PL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badań i pomiarów czynników szkodliwych dla zdrowia w środowisku pracy</a:t>
            </a: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pl-PL" u="sng" dirty="0"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Dz.U.2022.2662 [sip.lex.pl]</a:t>
            </a: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pl-PL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dnia 03.01.2023  zmienia akt obserwowany. </a:t>
            </a:r>
          </a:p>
          <a:p>
            <a:endParaRPr lang="pl-PL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1532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F8694-CF0C-826A-6591-CABE2CAB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DF6A6F-9590-AFEC-1FFD-5A64CD04A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611697" y="1878467"/>
            <a:ext cx="10515600" cy="109139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C03843A-9F18-EF4A-E6CF-D62D97ADA20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11697" y="3748680"/>
            <a:ext cx="10515600" cy="821038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955972E-389F-8524-066C-47CB0322B539}"/>
              </a:ext>
            </a:extLst>
          </p:cNvPr>
          <p:cNvSpPr/>
          <p:nvPr/>
        </p:nvSpPr>
        <p:spPr>
          <a:xfrm>
            <a:off x="838200" y="117478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436CC58-FD47-7180-013E-E0258A593969}"/>
              </a:ext>
            </a:extLst>
          </p:cNvPr>
          <p:cNvSpPr/>
          <p:nvPr/>
        </p:nvSpPr>
        <p:spPr>
          <a:xfrm>
            <a:off x="755081" y="3143033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4429533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109C0-0FF0-E9CC-A99A-C58F48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740F9-253D-AA3B-BA0B-7B37033A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22.12.2022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Wchodzi w życie akt wykonawczy: Zmiana rozporządzenia w sprawie bezpieczeństwa i higieny pracy przy produkcji, transporcie wewnątrzzakładowym oraz obrocie materiałów wybuchowych, w tym wyrobów pirotechnicznych;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Dz.U.2022.1289 [sip.lex.pl]</a:t>
            </a:r>
            <a:endParaRPr lang="pl-PL" sz="1800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06.12.2022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Wchodzi w życie akt wykonawczy: Wykaz jednostek upoważnionych do przeprowadzania badań materiałów i procesów technologicznych w celu ustalenia stopnia ich szkodliwości dla zdrowia oraz zakres tych badań; Dz.U.2022.2379 [sip.lex.pl].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85995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1369-8E49-D8AD-2F19-42DACBE8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511B0-566B-1EAE-D330-88216251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8000" b="1" dirty="0"/>
              <a:t>28.10.2022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25.11.2022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6262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9EF7B-8907-D14D-EDC5-AE187C6F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8FE733-B129-0A30-FB68-9F64E664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Ministra Spraw Wewnętrznych i Administracji z dnia 31 października 2022 r. zmieniające rozporządzenie w sprawie wykazu wyrobów służących zapewnieniu bezpieczeństwa publicznego lub ochronie zdrowia i życia oraz mienia, a także zasad wydawania dopuszczenia tych wyrobów do użytkowania (Dz. U. poz. 2282).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 zmian: do wyposażenia i środków ochrony strażaka dodano ubrania specjalne lekkie wg normy PN-EN 469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życie: 24.11.2024</a:t>
            </a:r>
          </a:p>
        </p:txBody>
      </p:sp>
    </p:spTree>
    <p:extLst>
      <p:ext uri="{BB962C8B-B14F-4D97-AF65-F5344CB8AC3E}">
        <p14:creationId xmlns:p14="http://schemas.microsoft.com/office/powerpoint/2010/main" val="35685284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E8887-432A-CDDF-EE24-D6D3E6AA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40BEF-8BE5-F0D5-EBE6-CC693AB1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28 października 2022 r. zmieniające rozporządzenie w sprawie ustanowienia określonych ograniczeń, nakazów i zakazów w związku z wystąpieniem stanu zagrożenia epidemicznego (Dz. U. poz. 2221).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63989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1.09.2022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27.10.2022</a:t>
            </a:r>
          </a:p>
        </p:txBody>
      </p:sp>
    </p:spTree>
    <p:extLst>
      <p:ext uri="{BB962C8B-B14F-4D97-AF65-F5344CB8AC3E}">
        <p14:creationId xmlns:p14="http://schemas.microsoft.com/office/powerpoint/2010/main" val="13149235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271C3-1ECB-69EC-BFC8-F79045E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FB4551-A129-7A1F-2065-477BDB96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</a:t>
            </a:r>
            <a:r>
              <a:rPr lang="pl-PL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 wspieraniu rodziny i systemie pieczy zastępczej 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oraz niektórych innych ustaw; 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Dz.U.2022.2140 </a:t>
            </a:r>
          </a:p>
          <a:p>
            <a:pPr marL="0" indent="0">
              <a:buNone/>
            </a:pPr>
            <a:endParaRPr lang="pl-PL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Wpływa na przepisy Kodeksu Pracy: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Uprawnienia pracowników związane z rodzicielstwem (urlopy)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182</a:t>
            </a:r>
            <a:r>
              <a:rPr lang="pl-PL" sz="18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– 183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Wejście w życie 1 lutego 2023 r.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8673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1F221-B3AA-8C8B-63C2-ED01C4E9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Teksty jednolite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E10D6-A657-8420-CFA0-528792B7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25 lutego 2011 r. o substancjach chemicznych i ich mieszaninach z (Dz.U.2020.2289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Dz.U.2022.1816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30 czerwca 2009 r. w sprawie chorób zawodowych z (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Dz. U. z 2013 r. poz. 1367) na  Dz.U.2022.1836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24 sierpnia 1991 r. o ochronie przeciwpożarowej; z  (Dz.U.2021.869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 Dz.U.2022.2057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30 października 2002 r. o ubezpieczeniu społecznym z tytułu wypadków przy pracy i chorób zawodowych;  z  (Dz.U.2019.1205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Dz.U.2022.2189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24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7F883-763D-249D-9E8A-24547091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Bonus - projektowane zmiany w: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26729-53CC-37B5-3D3F-0570FF65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456807"/>
            <a:ext cx="10982527" cy="4720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Rozporządzeniu Ministra Pracy i Polityki Socjalnej z dnia 1 grudnia 1998 r. w sprawie bezpieczeństwa i higieny pracy na stanowiskach wyposażonych w monitory ekranowe (Dz. U. poz. 973)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Proces Legislacyjny:</a:t>
            </a:r>
          </a:p>
          <a:p>
            <a:pPr marL="0" indent="0">
              <a:buNone/>
            </a:pPr>
            <a:r>
              <a:rPr lang="pl-PL" dirty="0"/>
              <a:t>https://legislacja.rcl.gov.pl/projekt/12372802ych w monitory ekranowe (Dz. U. poz. 973)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Uzasadnienie projektu:</a:t>
            </a:r>
          </a:p>
          <a:p>
            <a:pPr marL="0" indent="0">
              <a:buNone/>
            </a:pPr>
            <a:r>
              <a:rPr lang="pl-PL" dirty="0"/>
              <a:t>Projekt zawiera przepis przejściowy, który nakłada na pracodawców obowiązek dostosowania w terminie 3 miesięcy od 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FF2D30A5-F281-E214-E5C8-3D24AD022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83440"/>
              </p:ext>
            </p:extLst>
          </p:nvPr>
        </p:nvGraphicFramePr>
        <p:xfrm>
          <a:off x="4802221" y="46296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525" progId="Acrobat.Document.DC">
                  <p:embed/>
                </p:oleObj>
              </mc:Choice>
              <mc:Fallback>
                <p:oleObj name="Acrobat Document" showAsIcon="1" r:id="rId2" imgW="914400" imgH="7715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02221" y="46296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7718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C13F1-2801-F627-0B45-07029BB1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9FD2A-2887-BBEE-900E-820E2821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29 września 2022 r. zmieniające rozporządzenie w sprawie ustanowienia określonych ograniczeń, nakazów i zakazów w związku z wystąpieniem stanu zagrożenia epidemicznego (Dz. U. poz. 2019)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</p:txBody>
      </p:sp>
    </p:spTree>
    <p:extLst>
      <p:ext uri="{BB962C8B-B14F-4D97-AF65-F5344CB8AC3E}">
        <p14:creationId xmlns:p14="http://schemas.microsoft.com/office/powerpoint/2010/main" val="22635052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834FE-C729-4DD8-1CDF-9716304B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 – zmiana w Kartach Charakterystyki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F29AF4-42ED-F3C1-3DD4-DD8444D2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Od 1 stycznia 2021 r. weszło w życie rozporządzenie </a:t>
            </a:r>
            <a:r>
              <a:rPr lang="pl-PL" sz="2000" dirty="0" err="1"/>
              <a:t>ROZPORZĄDZENIE</a:t>
            </a:r>
            <a:r>
              <a:rPr lang="pl-PL" sz="2000" dirty="0"/>
              <a:t> KOMISJI (UE) 2020/878 z dnia 18 czerwca 2020 r. zmieniające załącznik II do rozporządzenia (WE) nr 1907/2006 Parlamentu Europejskiego i Rady w sprawie rejestracji, oceny, udzielania zezwoleń i stosowanych ograniczeń w zakresie chemikaliów (REACH) zmieniające format karty charakterystyki.</a:t>
            </a:r>
          </a:p>
          <a:p>
            <a:endParaRPr lang="pl-PL" sz="2000" dirty="0"/>
          </a:p>
          <a:p>
            <a:r>
              <a:rPr lang="pl-PL" sz="2000" dirty="0"/>
              <a:t>Na wprowadzenie zmian przewidzianych powyższym rozporządzeniem ustawodawca przewidział okres przejściowy. </a:t>
            </a:r>
            <a:r>
              <a:rPr lang="pl-PL" sz="2000" b="1" dirty="0"/>
              <a:t>Karty charakterystyki niezgodne z w/w rozporządzeniem można dostarczać wyłącznie do 31 grudnia 2022 – po tym terminie obowiązywać będzie wyłącznie zaktualizowana forma karty charakterystyki</a:t>
            </a:r>
          </a:p>
          <a:p>
            <a:r>
              <a:rPr lang="pl-PL" sz="2000" dirty="0"/>
              <a:t>Link do artykułu o zmianach: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https://properfekt-msds.pl/zmiany-w-formacie-karty-charakterystyki-2021-aktualizacja-kart-charakterystyki/?gclid=EAIaIQobChMIg_XI5ZPa-gIVTeqyCh2efA2sEAAYASAAEgId2_D_BwE</a:t>
            </a:r>
            <a:endParaRPr lang="pl-PL" sz="2000" dirty="0"/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194789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4676</Words>
  <Application>Microsoft Office PowerPoint</Application>
  <PresentationFormat>Panoramiczny</PresentationFormat>
  <Paragraphs>355</Paragraphs>
  <Slides>91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91</vt:i4>
      </vt:variant>
    </vt:vector>
  </HeadingPairs>
  <TitlesOfParts>
    <vt:vector size="100" baseType="lpstr">
      <vt:lpstr>Arial</vt:lpstr>
      <vt:lpstr>Calibri</vt:lpstr>
      <vt:lpstr>Calibri Light</vt:lpstr>
      <vt:lpstr>Open Sans</vt:lpstr>
      <vt:lpstr>poppins</vt:lpstr>
      <vt:lpstr>Tahoma</vt:lpstr>
      <vt:lpstr>Times New Roman</vt:lpstr>
      <vt:lpstr>Motyw pakietu Office</vt:lpstr>
      <vt:lpstr>Acrobat Document</vt:lpstr>
      <vt:lpstr>Zmiany przepisów w zakresie BHP</vt:lpstr>
      <vt:lpstr>Prezentacja programu PowerPoint</vt:lpstr>
      <vt:lpstr>Prezentacja programu PowerPoint</vt:lpstr>
      <vt:lpstr>Zmiany</vt:lpstr>
      <vt:lpstr>Prezentacja programu PowerPoint</vt:lpstr>
      <vt:lpstr>Prezentacja programu PowerPoint</vt:lpstr>
      <vt:lpstr>Prezentacja programu PowerPoint</vt:lpstr>
      <vt:lpstr>Prezentacja programu PowerPoint</vt:lpstr>
      <vt:lpstr>Bonus - projektowane zmiany w: </vt:lpstr>
      <vt:lpstr>Prezentacja programu PowerPoint</vt:lpstr>
      <vt:lpstr>Proponuje się zmianę §2 w zakresie definicji stanowiska pracy.  </vt:lpstr>
      <vt:lpstr>Możliwość organizacji stanowisk pracy z wykorzystaniem systemów przenośnych przeznaczonych do użytkowania na danym stanowisku pracy co najmniej przez połowę dobowego wymiaru czasu pracy</vt:lpstr>
      <vt:lpstr>Prezentacja programu PowerPoint</vt:lpstr>
      <vt:lpstr>Konstrukcja stołu i powierzchnia robocza:</vt:lpstr>
      <vt:lpstr>Prezentacja programu PowerPoint</vt:lpstr>
      <vt:lpstr>Usytuowanie stanowiska</vt:lpstr>
      <vt:lpstr>Oświetlenie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Regulacje o zasadach przechowywania dokumentacji pracowniczej:  </vt:lpstr>
      <vt:lpstr>Prezentacja programu PowerPoint</vt:lpstr>
      <vt:lpstr>Prezentacja programu PowerPoint</vt:lpstr>
      <vt:lpstr>Prezentacja programu PowerPoint</vt:lpstr>
      <vt:lpstr>Prezentacja programu PowerPoint</vt:lpstr>
      <vt:lpstr>Główne zmiany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Główne zmiany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Dodaje się: </vt:lpstr>
      <vt:lpstr>Ogłoszenie nowego aktu:</vt:lpstr>
      <vt:lpstr>Prezentacja programu PowerPoint</vt:lpstr>
      <vt:lpstr>Prezentacja programu PowerPoint</vt:lpstr>
      <vt:lpstr>Prezentacja programu PowerPoint</vt:lpstr>
      <vt:lpstr>Prezentacja programu PowerPoint</vt:lpstr>
      <vt:lpstr>06.02.20223  Opublikowany został akt: Zmiana ustawy - Kodeks pracy oraz niektórych innych ustaw; Dz.U.2023.240 , który dnia 07.04.2023 zmienia akt: </vt:lpstr>
      <vt:lpstr>13.02.2023  Opublikowany został akt: Zmiana rozporządzenia w sprawie substancji chemicznych, ich mieszanin, czynników lub procesów technologicznych o działaniu rakotwórczym lub mutagennym w środowisku pracy; Dz.U.2023.284 [sip.lex.pl], który dnia 28.02.2023  zmienia akt obserwowany </vt:lpstr>
      <vt:lpstr>§  1.  W rozporządzeniu Ministra Zdrowia z dnia 24 lipca 2012 r. w sprawie substancji chemicznych, ich mieszanin, czynników lub procesów technologicznych o działaniu rakotwórczym lub mutagennym w środowisku pracy (Dz. U. z 2021 r. poz. 2235) wprowadza się następujące zmiany: 1) w § 5 w ust. 3 uchyla się pkt 2: </vt:lpstr>
      <vt:lpstr> §  1.  W rozporządzeniu Ministra Zdrowia z dnia 24 lipca 2012 r. w sprawie substancji chemicznych, ich mieszanin, czynników lub procesów technologicznych o działaniu rakotwórczym lub mutagennym w środowisku pracy (Dz. U. z 2021 r. poz. 2235) wprowadza się następujące zmiany: 2) w § 6 uchyla się ust. 2: </vt:lpstr>
      <vt:lpstr>Wchodzi w życie akt wykonawczy: Zmiana rozporządzenia w sprawie bezpieczeństwa i higieny pracy podczas eksploatacji maszyn i innych urządzeń technicznych do robót ziemnych, budowlanych i drogowych; Dz.U.2023.291</vt:lpstr>
      <vt:lpstr>Prezentacja programu PowerPoint</vt:lpstr>
      <vt:lpstr>Prezentacja programu PowerPoint</vt:lpstr>
      <vt:lpstr>Wejście w życie</vt:lpstr>
      <vt:lpstr>Prezentacja programu PowerPoint</vt:lpstr>
      <vt:lpstr>Kodeks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zmiany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Dodatkowo</vt:lpstr>
      <vt:lpstr>Prezentacja programu PowerPoint</vt:lpstr>
      <vt:lpstr>Prezentacja programu PowerPoint</vt:lpstr>
      <vt:lpstr>Covid</vt:lpstr>
      <vt:lpstr>Prezentacja programu PowerPoint</vt:lpstr>
      <vt:lpstr>Prezentacja programu PowerPoint</vt:lpstr>
      <vt:lpstr>Teksty jednolite</vt:lpstr>
      <vt:lpstr>Covid</vt:lpstr>
      <vt:lpstr>Uwaga – zmiana w Kartach Charakterystyki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przepisów w zakresie BHP</dc:title>
  <dc:creator>Emilia Szalewicz</dc:creator>
  <cp:lastModifiedBy>Jerzy Gołda</cp:lastModifiedBy>
  <cp:revision>9</cp:revision>
  <dcterms:modified xsi:type="dcterms:W3CDTF">2024-01-12T17:48:32Z</dcterms:modified>
</cp:coreProperties>
</file>